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6"/>
  </p:notesMasterIdLst>
  <p:handoutMasterIdLst>
    <p:handoutMasterId r:id="rId27"/>
  </p:handoutMasterIdLst>
  <p:sldIdLst>
    <p:sldId id="256" r:id="rId2"/>
    <p:sldId id="287" r:id="rId3"/>
    <p:sldId id="257" r:id="rId4"/>
    <p:sldId id="258" r:id="rId5"/>
    <p:sldId id="259" r:id="rId6"/>
    <p:sldId id="260" r:id="rId7"/>
    <p:sldId id="261" r:id="rId8"/>
    <p:sldId id="262" r:id="rId9"/>
    <p:sldId id="266" r:id="rId10"/>
    <p:sldId id="267" r:id="rId11"/>
    <p:sldId id="286" r:id="rId12"/>
    <p:sldId id="269" r:id="rId13"/>
    <p:sldId id="268" r:id="rId14"/>
    <p:sldId id="272" r:id="rId15"/>
    <p:sldId id="273" r:id="rId16"/>
    <p:sldId id="274" r:id="rId17"/>
    <p:sldId id="275" r:id="rId18"/>
    <p:sldId id="278" r:id="rId19"/>
    <p:sldId id="280" r:id="rId20"/>
    <p:sldId id="281" r:id="rId21"/>
    <p:sldId id="282" r:id="rId22"/>
    <p:sldId id="283" r:id="rId23"/>
    <p:sldId id="285" r:id="rId24"/>
    <p:sldId id="284" r:id="rId25"/>
  </p:sldIdLst>
  <p:sldSz cx="9144000" cy="5143500" type="screen16x9"/>
  <p:notesSz cx="6858000" cy="9144000"/>
  <p:embeddedFontLst>
    <p:embeddedFont>
      <p:font typeface="Microsoft JhengHei Light" panose="020B0304030504040204" pitchFamily="34" charset="-120"/>
      <p:regular r:id="rId28"/>
    </p:embeddedFont>
    <p:embeddedFont>
      <p:font typeface="Cambria Math" panose="02040503050406030204" pitchFamily="18" charset="0"/>
      <p:regular r:id="rId29"/>
    </p:embeddedFont>
    <p:embeddedFont>
      <p:font typeface="Old Standard TT" panose="020B0604020202020204" charset="0"/>
      <p:regular r:id="rId30"/>
      <p:bold r:id="rId31"/>
      <p:italic r:id="rId32"/>
    </p:embeddedFont>
    <p:embeddedFont>
      <p:font typeface="Seaford" panose="00000500000000000000" pitchFamily="2" charset="0"/>
      <p:regular r:id="rId33"/>
      <p:bold r:id="rId34"/>
      <p:italic r:id="rId35"/>
      <p:boldItalic r:id="rId36"/>
    </p:embeddedFont>
    <p:embeddedFont>
      <p:font typeface="Seaford Display" panose="00000500000000000000" pitchFamily="2" charset="0"/>
      <p:regular r:id="rId37"/>
      <p:italic r:id="rId38"/>
    </p:embeddedFont>
    <p:embeddedFont>
      <p:font typeface="Source Serif Pro" panose="02040603050405020204" pitchFamily="18"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pos="273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1F1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41" autoAdjust="0"/>
  </p:normalViewPr>
  <p:slideViewPr>
    <p:cSldViewPr snapToGrid="0">
      <p:cViewPr varScale="1">
        <p:scale>
          <a:sx n="103" d="100"/>
          <a:sy n="103" d="100"/>
        </p:scale>
        <p:origin x="898" y="77"/>
      </p:cViewPr>
      <p:guideLst>
        <p:guide orient="horz" pos="1620"/>
        <p:guide pos="2880"/>
        <p:guide pos="2736"/>
      </p:guideLst>
    </p:cSldViewPr>
  </p:slideViewPr>
  <p:outlineViewPr>
    <p:cViewPr>
      <p:scale>
        <a:sx n="33" d="100"/>
        <a:sy n="33" d="100"/>
      </p:scale>
      <p:origin x="0" y="-4666"/>
    </p:cViewPr>
  </p:outlineViewPr>
  <p:notesTextViewPr>
    <p:cViewPr>
      <p:scale>
        <a:sx n="1" d="1"/>
        <a:sy n="1" d="1"/>
      </p:scale>
      <p:origin x="0" y="0"/>
    </p:cViewPr>
  </p:notesTextViewPr>
  <p:notesViewPr>
    <p:cSldViewPr snapToGrid="0">
      <p:cViewPr varScale="1">
        <p:scale>
          <a:sx n="62" d="100"/>
          <a:sy n="62" d="100"/>
        </p:scale>
        <p:origin x="3226" y="77"/>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font" Target="fonts/font1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4.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81FCDE-BC17-72E0-0F76-82DA6EE479B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3BE06439-80AF-2620-6188-21049DB44B7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6F4C8A0-5954-420C-B511-209A7ABAF67B}" type="datetimeFigureOut">
              <a:rPr lang="en-IN" smtClean="0"/>
              <a:t>Sun 04-06-2023</a:t>
            </a:fld>
            <a:endParaRPr lang="en-IN"/>
          </a:p>
        </p:txBody>
      </p:sp>
      <p:sp>
        <p:nvSpPr>
          <p:cNvPr id="4" name="Footer Placeholder 3">
            <a:extLst>
              <a:ext uri="{FF2B5EF4-FFF2-40B4-BE49-F238E27FC236}">
                <a16:creationId xmlns:a16="http://schemas.microsoft.com/office/drawing/2014/main" id="{88A70A12-436E-FF15-4634-40DE06A07CA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C5F0676C-BE78-DFBD-49FB-F54AB0590BA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F6F86C0-DED7-4A49-B9BC-DEFB99F0854B}" type="slidenum">
              <a:rPr lang="en-IN" smtClean="0"/>
              <a:t>‹#›</a:t>
            </a:fld>
            <a:endParaRPr lang="en-IN"/>
          </a:p>
        </p:txBody>
      </p:sp>
    </p:spTree>
    <p:extLst>
      <p:ext uri="{BB962C8B-B14F-4D97-AF65-F5344CB8AC3E}">
        <p14:creationId xmlns:p14="http://schemas.microsoft.com/office/powerpoint/2010/main" val="316727633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00.png>
</file>

<file path=ppt/media/image11.png>
</file>

<file path=ppt/media/image110.png>
</file>

<file path=ppt/media/image12.png>
</file>

<file path=ppt/media/image13.png>
</file>

<file path=ppt/media/image14.png>
</file>

<file path=ppt/media/image140.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fc4ce92e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1fc4ce92e0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1fc2edf5ab5_0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1fc2edf5ab5_0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1fc4ce92e05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1fc4ce92e05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1fc4ce92e0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1fc4ce92e0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1fc4ce92e05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1fc4ce92e05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fc4ce92e05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fc4ce92e05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fc4ce92e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1fc4ce92e0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60331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8812174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userDrawn="1">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100"/>
            <a:ext cx="9144000" cy="1545898"/>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1;p2"/>
          <p:cNvCxnSpPr/>
          <p:nvPr/>
        </p:nvCxnSpPr>
        <p:spPr>
          <a:xfrm>
            <a:off x="641934" y="3597500"/>
            <a:ext cx="390300" cy="0"/>
          </a:xfrm>
          <a:prstGeom prst="straightConnector1">
            <a:avLst/>
          </a:prstGeom>
          <a:noFill/>
          <a:ln w="28575" cap="flat" cmpd="sng">
            <a:solidFill>
              <a:schemeClr val="accent1"/>
            </a:solidFill>
            <a:prstDash val="solid"/>
            <a:round/>
            <a:headEnd type="none" w="sm" len="sm"/>
            <a:tailEnd type="none" w="sm" len="sm"/>
          </a:ln>
        </p:spPr>
      </p:cxnSp>
      <p:sp>
        <p:nvSpPr>
          <p:cNvPr id="13" name="Google Shape;13;p2"/>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a:endParaRPr dirty="0"/>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
        <p:nvSpPr>
          <p:cNvPr id="4" name="Title 3">
            <a:extLst>
              <a:ext uri="{FF2B5EF4-FFF2-40B4-BE49-F238E27FC236}">
                <a16:creationId xmlns:a16="http://schemas.microsoft.com/office/drawing/2014/main" id="{243493C1-9C59-8CAD-9F80-54A944A4FA8A}"/>
              </a:ext>
            </a:extLst>
          </p:cNvPr>
          <p:cNvSpPr>
            <a:spLocks noGrp="1"/>
          </p:cNvSpPr>
          <p:nvPr>
            <p:ph type="title"/>
          </p:nvPr>
        </p:nvSpPr>
        <p:spPr>
          <a:xfrm>
            <a:off x="311700" y="1789135"/>
            <a:ext cx="8520600" cy="1632937"/>
          </a:xfrm>
        </p:spPr>
        <p:txBody>
          <a:bodyPr/>
          <a:lstStyle/>
          <a:p>
            <a:r>
              <a:rPr lang="en-US" dirty="0"/>
              <a:t>Click to edit Master title style</a:t>
            </a:r>
            <a:endParaRPr lang="en-I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w="28575" cap="flat" cmpd="sng">
            <a:solidFill>
              <a:schemeClr val="lt2"/>
            </a:solidFill>
            <a:prstDash val="solid"/>
            <a:round/>
            <a:headEnd type="none" w="sm" len="sm"/>
            <a:tailEnd type="none" w="sm" len="sm"/>
          </a:ln>
        </p:spPr>
      </p:cxnSp>
      <p:sp>
        <p:nvSpPr>
          <p:cNvPr id="17" name="Google Shape;17;p3"/>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71675"/>
            <a:ext cx="3999900" cy="3397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71675"/>
            <a:ext cx="3999900" cy="3397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a:endParaRPr/>
          </a:p>
        </p:txBody>
      </p:sp>
      <p:sp>
        <p:nvSpPr>
          <p:cNvPr id="38" name="Google Shape;3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039650"/>
            <a:ext cx="8520600" cy="2106300"/>
          </a:xfrm>
          <a:prstGeom prst="rect">
            <a:avLst/>
          </a:prstGeom>
        </p:spPr>
        <p:txBody>
          <a:bodyPr spcFirstLastPara="1" wrap="square" lIns="91425" tIns="91425" rIns="91425" bIns="91425" anchor="b"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perback">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a:endParaRPr dirty="0"/>
          </a:p>
        </p:txBody>
      </p:sp>
      <p:sp>
        <p:nvSpPr>
          <p:cNvPr id="7" name="Google Shape;7;p1"/>
          <p:cNvSpPr txBox="1">
            <a:spLocks noGrp="1"/>
          </p:cNvSpPr>
          <p:nvPr>
            <p:ph type="body" idx="1"/>
          </p:nvPr>
        </p:nvSpPr>
        <p:spPr>
          <a:xfrm>
            <a:off x="311700" y="1171600"/>
            <a:ext cx="8520600" cy="33972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marL="914400" lvl="1"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marL="1371600" lvl="2"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marL="1828800" lvl="3"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marL="2286000" lvl="4"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marL="2743200" lvl="5"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marL="3200400" lvl="6"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marL="3657600" lvl="7"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marL="4114800" lvl="8"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a:endParaRPr dirty="0"/>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mj-l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fld id="{00000000-1234-1234-1234-123412341234}" type="slidenum">
              <a:rPr lang="en" smtClean="0"/>
              <a:pPr/>
              <a:t>‹#›</a:t>
            </a:fld>
            <a:endParaRPr lang="en"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7" r:id="rId8"/>
    <p:sldLayoutId id="214748365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0.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0.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40.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1.png"/><Relationship Id="rId1" Type="http://schemas.openxmlformats.org/officeDocument/2006/relationships/slideLayout" Target="../slideLayouts/slideLayout3.xml"/><Relationship Id="rId5" Type="http://schemas.openxmlformats.org/officeDocument/2006/relationships/image" Target="../media/image25.png"/><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web.ece.ucsb.edu/~strukov/papers/2021/semicon2021.pdf"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512700" y="1665249"/>
            <a:ext cx="8118600" cy="1750851"/>
          </a:xfrm>
          <a:prstGeom prst="rect">
            <a:avLst/>
          </a:prstGeom>
        </p:spPr>
        <p:txBody>
          <a:bodyPr spcFirstLastPara="1" wrap="square" lIns="91425" tIns="91425" rIns="79950" bIns="91425" anchor="b" anchorCtr="0">
            <a:noAutofit/>
          </a:bodyPr>
          <a:lstStyle/>
          <a:p>
            <a:pPr marL="0" lvl="0" indent="0" algn="l" rtl="0">
              <a:spcBef>
                <a:spcPts val="0"/>
              </a:spcBef>
              <a:spcAft>
                <a:spcPts val="0"/>
              </a:spcAft>
              <a:buNone/>
            </a:pPr>
            <a:r>
              <a:rPr lang="en-US" sz="3400" dirty="0">
                <a:solidFill>
                  <a:schemeClr val="bg1"/>
                </a:solidFill>
                <a:latin typeface="Source Serif Pro" panose="02040603050405020204" pitchFamily="18" charset="0"/>
                <a:ea typeface="Source Serif Pro" panose="02040603050405020204" pitchFamily="18" charset="0"/>
              </a:rPr>
              <a:t>HNN based Neuromorphic Hardware for solving Combinatorial Optimization Problems</a:t>
            </a:r>
          </a:p>
        </p:txBody>
      </p:sp>
      <p:sp>
        <p:nvSpPr>
          <p:cNvPr id="60" name="Google Shape;60;p13"/>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IN" sz="1800" dirty="0">
                <a:latin typeface="Seaford" panose="00000500000000000000" pitchFamily="2" charset="0"/>
              </a:rPr>
              <a:t>Simulations</a:t>
            </a:r>
          </a:p>
          <a:p>
            <a:pPr marL="0" lvl="0" indent="0" algn="r" rtl="0">
              <a:spcBef>
                <a:spcPts val="0"/>
              </a:spcBef>
              <a:spcAft>
                <a:spcPts val="0"/>
              </a:spcAft>
              <a:buNone/>
            </a:pPr>
            <a:r>
              <a:rPr lang="en-IN" sz="1100" dirty="0">
                <a:latin typeface="Seaford" panose="00000500000000000000" pitchFamily="2" charset="0"/>
              </a:rPr>
              <a:t>Asish Kumar Mandoi</a:t>
            </a:r>
            <a:endParaRPr lang="en" sz="1100" dirty="0">
              <a:latin typeface="Seaford" panose="00000500000000000000" pitchFamily="2" charset="0"/>
            </a:endParaRPr>
          </a:p>
          <a:p>
            <a:pPr marL="0" lvl="0" indent="0" algn="r" rtl="0">
              <a:spcBef>
                <a:spcPts val="0"/>
              </a:spcBef>
              <a:spcAft>
                <a:spcPts val="0"/>
              </a:spcAft>
              <a:buNone/>
            </a:pPr>
            <a:r>
              <a:rPr lang="en" sz="1100" dirty="0">
                <a:latin typeface="Seaford" panose="00000500000000000000" pitchFamily="2" charset="0"/>
              </a:rPr>
              <a:t>04.06.2023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E9EBD-4994-440A-B541-B2FE317624EB}"/>
              </a:ext>
            </a:extLst>
          </p:cNvPr>
          <p:cNvSpPr>
            <a:spLocks noGrp="1"/>
          </p:cNvSpPr>
          <p:nvPr>
            <p:ph type="title"/>
          </p:nvPr>
        </p:nvSpPr>
        <p:spPr/>
        <p:txBody>
          <a:bodyPr>
            <a:normAutofit fontScale="90000"/>
          </a:bodyPr>
          <a:lstStyle/>
          <a:p>
            <a:r>
              <a:rPr lang="en-US" dirty="0"/>
              <a:t>Demonstrating Versatility</a:t>
            </a:r>
            <a:endParaRPr lang="en-IN" dirty="0"/>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01A72B96-40D5-4D7B-BEF5-FA21F0A380E9}"/>
                  </a:ext>
                </a:extLst>
              </p:cNvPr>
              <p:cNvSpPr>
                <a:spLocks noGrp="1"/>
              </p:cNvSpPr>
              <p:nvPr>
                <p:ph type="body" idx="1"/>
              </p:nvPr>
            </p:nvSpPr>
            <p:spPr>
              <a:xfrm>
                <a:off x="311700" y="1058225"/>
                <a:ext cx="8520600" cy="3397200"/>
              </a:xfrm>
            </p:spPr>
            <p:txBody>
              <a:bodyPr>
                <a:noAutofit/>
              </a:bodyPr>
              <a:lstStyle/>
              <a:p>
                <a:pPr marL="0" marR="0" indent="0" algn="l" rtl="0">
                  <a:lnSpc>
                    <a:spcPct val="115000"/>
                  </a:lnSpc>
                  <a:spcBef>
                    <a:spcPts val="0"/>
                  </a:spcBef>
                  <a:spcAft>
                    <a:spcPts val="0"/>
                  </a:spcAft>
                  <a:buNone/>
                </a:pPr>
                <a:r>
                  <a:rPr lang="en-US" sz="1000" dirty="0"/>
                  <a:t>To demonstrate versatility of the proposed circuits, four different variations of Hopfield networks were considered for solving this combinatorial optimization problem. For all approaches, the implemented network is discrete time/state with state updates performed sequentially for a randomly selected neurons during operation.</a:t>
                </a:r>
                <a:endParaRPr lang="en-IN" sz="1000" u="sng" dirty="0"/>
              </a:p>
              <a:p>
                <a:pPr marL="0" marR="0" indent="0" algn="l" rtl="0">
                  <a:lnSpc>
                    <a:spcPct val="150000"/>
                  </a:lnSpc>
                  <a:spcBef>
                    <a:spcPts val="0"/>
                  </a:spcBef>
                  <a:spcAft>
                    <a:spcPts val="0"/>
                  </a:spcAft>
                  <a:buNone/>
                </a:pPr>
                <a:r>
                  <a:rPr lang="en-IN" sz="1000" dirty="0"/>
                  <a:t>1. </a:t>
                </a:r>
                <a:r>
                  <a:rPr lang="en-IN" sz="1000" u="sng" dirty="0"/>
                  <a:t>Baseline</a:t>
                </a:r>
                <a:endParaRPr lang="en-IN" sz="1000" dirty="0"/>
              </a:p>
              <a:p>
                <a:pPr marL="285750" marR="0" indent="-285750" algn="l" rtl="0">
                  <a:lnSpc>
                    <a:spcPct val="115000"/>
                  </a:lnSpc>
                  <a:spcBef>
                    <a:spcPts val="0"/>
                  </a:spcBef>
                  <a:spcAft>
                    <a:spcPts val="0"/>
                  </a:spcAft>
                  <a:buFontTx/>
                  <a:buChar char="-"/>
                </a:pPr>
                <a:r>
                  <a:rPr lang="en-IN" sz="1000" dirty="0"/>
                  <a:t>No annealing technique used</a:t>
                </a:r>
                <a:endParaRPr lang="en-IN" sz="1000" u="sng" dirty="0"/>
              </a:p>
              <a:p>
                <a:pPr marL="0" marR="0" indent="0" algn="l" rtl="0">
                  <a:lnSpc>
                    <a:spcPct val="150000"/>
                  </a:lnSpc>
                  <a:spcBef>
                    <a:spcPts val="0"/>
                  </a:spcBef>
                  <a:spcAft>
                    <a:spcPts val="0"/>
                  </a:spcAft>
                  <a:buNone/>
                </a:pPr>
                <a:r>
                  <a:rPr lang="en-IN" sz="1000" dirty="0"/>
                  <a:t>2. </a:t>
                </a:r>
                <a:r>
                  <a:rPr lang="en-IN" sz="1000" u="sng" dirty="0"/>
                  <a:t>Adjustable Approach</a:t>
                </a:r>
                <a:endParaRPr lang="en-IN" sz="1000" dirty="0"/>
              </a:p>
              <a:p>
                <a:pPr marL="285750" marR="0" indent="-285750" algn="l" rtl="0">
                  <a:lnSpc>
                    <a:spcPct val="115000"/>
                  </a:lnSpc>
                  <a:spcBef>
                    <a:spcPts val="0"/>
                  </a:spcBef>
                  <a:spcAft>
                    <a:spcPts val="0"/>
                  </a:spcAft>
                  <a:buFontTx/>
                  <a:buChar char="-"/>
                </a:pPr>
                <a:r>
                  <a:rPr lang="en-US" sz="1000" dirty="0"/>
                  <a:t>In the proposed “adjustable” approach that draws inspiration from the work on quantum annealing, an initial problem is modified to ease convergence to a global optimum.</a:t>
                </a:r>
                <a:endParaRPr lang="en-US" sz="1000" u="sng" dirty="0"/>
              </a:p>
              <a:p>
                <a:pPr marL="0" marR="0" indent="0" algn="l" rtl="0">
                  <a:lnSpc>
                    <a:spcPct val="150000"/>
                  </a:lnSpc>
                  <a:spcBef>
                    <a:spcPts val="0"/>
                  </a:spcBef>
                  <a:spcAft>
                    <a:spcPts val="0"/>
                  </a:spcAft>
                  <a:buNone/>
                </a:pPr>
                <a:r>
                  <a:rPr lang="en-IN" sz="1000" dirty="0"/>
                  <a:t>3. </a:t>
                </a:r>
                <a:r>
                  <a:rPr lang="en-IN" sz="1000" u="sng" dirty="0"/>
                  <a:t>Chaotic</a:t>
                </a:r>
              </a:p>
              <a:p>
                <a:pPr marL="285750" marR="0" indent="-285750" algn="l" rtl="0">
                  <a:lnSpc>
                    <a:spcPct val="115000"/>
                  </a:lnSpc>
                  <a:spcBef>
                    <a:spcPts val="0"/>
                  </a:spcBef>
                  <a:spcAft>
                    <a:spcPts val="0"/>
                  </a:spcAft>
                  <a:buFontTx/>
                  <a:buChar char="-"/>
                </a:pPr>
                <a:r>
                  <a:rPr lang="en-IN" sz="1000" dirty="0"/>
                  <a:t>The idea is to </a:t>
                </a:r>
                <a:r>
                  <a:rPr lang="en-US" sz="1000" dirty="0"/>
                  <a:t>utilize transient chaos for better convergence.</a:t>
                </a:r>
              </a:p>
              <a:p>
                <a:pPr marL="285750" marR="0" indent="-285750" algn="l" rtl="0">
                  <a:lnSpc>
                    <a:spcPct val="115000"/>
                  </a:lnSpc>
                  <a:spcBef>
                    <a:spcPts val="0"/>
                  </a:spcBef>
                  <a:spcAft>
                    <a:spcPts val="0"/>
                  </a:spcAft>
                  <a:buFontTx/>
                  <a:buChar char="-"/>
                </a:pPr>
                <a:r>
                  <a:rPr lang="en-US" sz="1000" dirty="0"/>
                  <a:t>Chaotic behavior is facilitated by initially employing large negative diagonal synaptic weights (</a:t>
                </a:r>
                <a14:m>
                  <m:oMath xmlns:m="http://schemas.openxmlformats.org/officeDocument/2006/math">
                    <m:sSub>
                      <m:sSubPr>
                        <m:ctrlPr>
                          <a:rPr lang="en-US" sz="1000" i="1" dirty="0" smtClean="0">
                            <a:latin typeface="Cambria Math" panose="02040503050406030204" pitchFamily="18" charset="0"/>
                          </a:rPr>
                        </m:ctrlPr>
                      </m:sSubPr>
                      <m:e>
                        <m:r>
                          <a:rPr lang="en-US" sz="1000" i="1" dirty="0" smtClean="0">
                            <a:latin typeface="Cambria Math" panose="02040503050406030204" pitchFamily="18" charset="0"/>
                          </a:rPr>
                          <m:t>𝐼</m:t>
                        </m:r>
                      </m:e>
                      <m:sub>
                        <m:r>
                          <a:rPr lang="en-US" sz="1000" i="1" dirty="0" smtClean="0">
                            <a:latin typeface="Cambria Math" panose="02040503050406030204" pitchFamily="18" charset="0"/>
                          </a:rPr>
                          <m:t>𝑐𝑒𝑙</m:t>
                        </m:r>
                        <m:r>
                          <a:rPr lang="en-IN" sz="1000" b="0" i="1" dirty="0" smtClean="0">
                            <a:latin typeface="Cambria Math" panose="02040503050406030204" pitchFamily="18" charset="0"/>
                          </a:rPr>
                          <m:t>𝑙</m:t>
                        </m:r>
                      </m:sub>
                    </m:sSub>
                    <m:r>
                      <a:rPr lang="en-US" sz="1000" i="1" dirty="0" smtClean="0">
                        <a:latin typeface="Cambria Math" panose="02040503050406030204" pitchFamily="18" charset="0"/>
                      </a:rPr>
                      <m:t>=−</m:t>
                    </m:r>
                    <m:r>
                      <a:rPr lang="en-US" sz="1000" i="1" dirty="0" smtClean="0">
                        <a:latin typeface="Cambria Math" panose="02040503050406030204" pitchFamily="18" charset="0"/>
                      </a:rPr>
                      <m:t>1</m:t>
                    </m:r>
                    <m:r>
                      <a:rPr lang="en-US" sz="1000" i="1" dirty="0" smtClean="0">
                        <a:latin typeface="Cambria Math" panose="02040503050406030204" pitchFamily="18" charset="0"/>
                      </a:rPr>
                      <m:t>.</m:t>
                    </m:r>
                    <m:r>
                      <a:rPr lang="en-US" sz="1000" i="1" dirty="0" smtClean="0">
                        <a:latin typeface="Cambria Math" panose="02040503050406030204" pitchFamily="18" charset="0"/>
                      </a:rPr>
                      <m:t>2</m:t>
                    </m:r>
                    <m:r>
                      <a:rPr lang="en-US" sz="1000" i="1" dirty="0" smtClean="0">
                        <a:latin typeface="Cambria Math" panose="02040503050406030204" pitchFamily="18" charset="0"/>
                      </a:rPr>
                      <m:t> µ</m:t>
                    </m:r>
                    <m:r>
                      <a:rPr lang="en-US" sz="1000" i="1" dirty="0" smtClean="0">
                        <a:latin typeface="Cambria Math" panose="02040503050406030204" pitchFamily="18" charset="0"/>
                      </a:rPr>
                      <m:t>𝐴</m:t>
                    </m:r>
                  </m:oMath>
                </a14:m>
                <a:r>
                  <a:rPr lang="en-US" sz="1000" dirty="0"/>
                  <a:t> at </a:t>
                </a:r>
                <a14:m>
                  <m:oMath xmlns:m="http://schemas.openxmlformats.org/officeDocument/2006/math">
                    <m:sSub>
                      <m:sSubPr>
                        <m:ctrlPr>
                          <a:rPr lang="en-US" sz="1000" i="1" dirty="0" smtClean="0">
                            <a:latin typeface="Cambria Math" panose="02040503050406030204" pitchFamily="18" charset="0"/>
                          </a:rPr>
                        </m:ctrlPr>
                      </m:sSubPr>
                      <m:e>
                        <m:r>
                          <a:rPr lang="en-US" sz="1000" i="1" dirty="0" smtClean="0">
                            <a:latin typeface="Cambria Math" panose="02040503050406030204" pitchFamily="18" charset="0"/>
                          </a:rPr>
                          <m:t>𝑉</m:t>
                        </m:r>
                      </m:e>
                      <m:sub>
                        <m:r>
                          <a:rPr lang="en-US" sz="1000" i="1" dirty="0" smtClean="0">
                            <a:latin typeface="Cambria Math" panose="02040503050406030204" pitchFamily="18" charset="0"/>
                          </a:rPr>
                          <m:t>𝐶𝐺</m:t>
                        </m:r>
                      </m:sub>
                    </m:sSub>
                    <m:r>
                      <a:rPr lang="en-US" sz="1000" i="1" dirty="0" smtClean="0">
                        <a:latin typeface="Cambria Math" panose="02040503050406030204" pitchFamily="18" charset="0"/>
                      </a:rPr>
                      <m:t>=</m:t>
                    </m:r>
                    <m:r>
                      <a:rPr lang="en-US" sz="1000" i="1" dirty="0" smtClean="0">
                        <a:latin typeface="Cambria Math" panose="02040503050406030204" pitchFamily="18" charset="0"/>
                      </a:rPr>
                      <m:t>1</m:t>
                    </m:r>
                    <m:r>
                      <a:rPr lang="en-US" sz="1000" i="1" dirty="0" smtClean="0">
                        <a:latin typeface="Cambria Math" panose="02040503050406030204" pitchFamily="18" charset="0"/>
                      </a:rPr>
                      <m:t>.</m:t>
                    </m:r>
                    <m:r>
                      <a:rPr lang="en-US" sz="1000" i="1" dirty="0" smtClean="0">
                        <a:latin typeface="Cambria Math" panose="02040503050406030204" pitchFamily="18" charset="0"/>
                      </a:rPr>
                      <m:t>5</m:t>
                    </m:r>
                    <m:r>
                      <a:rPr lang="en-US" sz="1000" i="1" dirty="0" smtClean="0">
                        <a:latin typeface="Cambria Math" panose="02040503050406030204" pitchFamily="18" charset="0"/>
                      </a:rPr>
                      <m:t>𝑉</m:t>
                    </m:r>
                  </m:oMath>
                </a14:m>
                <a:r>
                  <a:rPr lang="en-US" sz="1000" dirty="0"/>
                  <a:t> and </a:t>
                </a:r>
                <a14:m>
                  <m:oMath xmlns:m="http://schemas.openxmlformats.org/officeDocument/2006/math">
                    <m:sSub>
                      <m:sSubPr>
                        <m:ctrlPr>
                          <a:rPr lang="en-US" sz="1000" i="1" dirty="0" smtClean="0">
                            <a:latin typeface="Cambria Math" panose="02040503050406030204" pitchFamily="18" charset="0"/>
                          </a:rPr>
                        </m:ctrlPr>
                      </m:sSubPr>
                      <m:e>
                        <m:r>
                          <a:rPr lang="en-US" sz="1000" i="1" dirty="0" smtClean="0">
                            <a:latin typeface="Cambria Math" panose="02040503050406030204" pitchFamily="18" charset="0"/>
                          </a:rPr>
                          <m:t>𝑉</m:t>
                        </m:r>
                      </m:e>
                      <m:sub>
                        <m:r>
                          <a:rPr lang="en-US" sz="1000" i="1" dirty="0" smtClean="0">
                            <a:latin typeface="Cambria Math" panose="02040503050406030204" pitchFamily="18" charset="0"/>
                          </a:rPr>
                          <m:t>𝑊𝐺</m:t>
                        </m:r>
                      </m:sub>
                    </m:sSub>
                    <m:r>
                      <a:rPr lang="en-US" sz="1000" i="1" dirty="0" smtClean="0">
                        <a:latin typeface="Cambria Math" panose="02040503050406030204" pitchFamily="18" charset="0"/>
                      </a:rPr>
                      <m:t>=</m:t>
                    </m:r>
                    <m:r>
                      <a:rPr lang="en-US" sz="1000" i="1" dirty="0" smtClean="0">
                        <a:latin typeface="Cambria Math" panose="02040503050406030204" pitchFamily="18" charset="0"/>
                      </a:rPr>
                      <m:t>1</m:t>
                    </m:r>
                    <m:r>
                      <a:rPr lang="en-US" sz="1000" i="1" dirty="0" smtClean="0">
                        <a:latin typeface="Cambria Math" panose="02040503050406030204" pitchFamily="18" charset="0"/>
                      </a:rPr>
                      <m:t>.</m:t>
                    </m:r>
                    <m:r>
                      <a:rPr lang="en-US" sz="1000" i="1" dirty="0" smtClean="0">
                        <a:latin typeface="Cambria Math" panose="02040503050406030204" pitchFamily="18" charset="0"/>
                      </a:rPr>
                      <m:t>2</m:t>
                    </m:r>
                    <m:r>
                      <a:rPr lang="en-US" sz="1000" i="1" dirty="0" smtClean="0">
                        <a:latin typeface="Cambria Math" panose="02040503050406030204" pitchFamily="18" charset="0"/>
                      </a:rPr>
                      <m:t>𝑉</m:t>
                    </m:r>
                  </m:oMath>
                </a14:m>
                <a:r>
                  <a:rPr lang="en-US" sz="1000" dirty="0"/>
                  <a:t>) which are encoded in a separate array of cells.</a:t>
                </a:r>
              </a:p>
              <a:p>
                <a:pPr marL="285750" marR="0" indent="-285750" algn="l" rtl="0">
                  <a:lnSpc>
                    <a:spcPct val="115000"/>
                  </a:lnSpc>
                  <a:spcBef>
                    <a:spcPts val="0"/>
                  </a:spcBef>
                  <a:spcAft>
                    <a:spcPts val="0"/>
                  </a:spcAft>
                  <a:buFontTx/>
                  <a:buChar char="-"/>
                </a:pPr>
                <a:r>
                  <a:rPr lang="en-US" sz="1000" dirty="0"/>
                  <a:t>These weights are decreased linearly to </a:t>
                </a:r>
                <a14:m>
                  <m:oMath xmlns:m="http://schemas.openxmlformats.org/officeDocument/2006/math">
                    <m:r>
                      <a:rPr lang="en-US" sz="1000" i="1" dirty="0" smtClean="0">
                        <a:latin typeface="Cambria Math" panose="02040503050406030204" pitchFamily="18" charset="0"/>
                      </a:rPr>
                      <m:t>~</m:t>
                    </m:r>
                    <m:r>
                      <a:rPr lang="en-US" sz="1000" i="1" dirty="0" smtClean="0">
                        <a:latin typeface="Cambria Math" panose="02040503050406030204" pitchFamily="18" charset="0"/>
                      </a:rPr>
                      <m:t>0</m:t>
                    </m:r>
                  </m:oMath>
                </a14:m>
                <a:r>
                  <a:rPr lang="en-US" sz="1000" dirty="0"/>
                  <a:t> with each update by changing WG voltage on these additional cells during runtime from 1.2 to 0V.</a:t>
                </a:r>
                <a:endParaRPr lang="en-IN" sz="1000" u="sng" dirty="0"/>
              </a:p>
              <a:p>
                <a:pPr marL="0" marR="0" indent="0" algn="l" rtl="0">
                  <a:lnSpc>
                    <a:spcPct val="150000"/>
                  </a:lnSpc>
                  <a:spcBef>
                    <a:spcPts val="0"/>
                  </a:spcBef>
                  <a:spcAft>
                    <a:spcPts val="0"/>
                  </a:spcAft>
                  <a:buNone/>
                </a:pPr>
                <a:r>
                  <a:rPr lang="en-IN" sz="1000" dirty="0"/>
                  <a:t>4. </a:t>
                </a:r>
                <a:r>
                  <a:rPr lang="en-IN" sz="1000" u="sng" dirty="0"/>
                  <a:t>Stochastic</a:t>
                </a:r>
              </a:p>
              <a:p>
                <a:pPr marL="285750" marR="0" indent="-285750" algn="l" rtl="0">
                  <a:lnSpc>
                    <a:spcPct val="115000"/>
                  </a:lnSpc>
                  <a:spcBef>
                    <a:spcPts val="0"/>
                  </a:spcBef>
                  <a:spcAft>
                    <a:spcPts val="0"/>
                  </a:spcAft>
                  <a:buFontTx/>
                  <a:buChar char="-"/>
                </a:pPr>
                <a:r>
                  <a:rPr lang="en-US" sz="1000" dirty="0"/>
                  <a:t>In the above approaches, all updates are deterministic (i.e. with larger SNR for neuron input currents) due to usage of larger CG voltages, and a very low (~20 Hz) operational bandwidth, which further reduced noise impact.</a:t>
                </a:r>
              </a:p>
              <a:p>
                <a:pPr marL="285750" marR="0" indent="-285750" algn="l" rtl="0">
                  <a:lnSpc>
                    <a:spcPct val="115000"/>
                  </a:lnSpc>
                  <a:spcBef>
                    <a:spcPts val="0"/>
                  </a:spcBef>
                  <a:spcAft>
                    <a:spcPts val="0"/>
                  </a:spcAft>
                  <a:buFontTx/>
                  <a:buChar char="-"/>
                </a:pPr>
                <a:r>
                  <a:rPr lang="en-US" sz="1000" dirty="0"/>
                  <a:t>For stochastic Hopfield network, the nodes were updated probabilistically at 20 </a:t>
                </a:r>
                <a:r>
                  <a:rPr lang="en-US" sz="1000" dirty="0" err="1"/>
                  <a:t>KHz</a:t>
                </a:r>
                <a:r>
                  <a:rPr lang="en-US" sz="1000" dirty="0"/>
                  <a:t> bandwidth.</a:t>
                </a:r>
              </a:p>
              <a:p>
                <a:pPr marL="285750" marR="0" indent="-285750" algn="l" rtl="0">
                  <a:lnSpc>
                    <a:spcPct val="115000"/>
                  </a:lnSpc>
                  <a:spcBef>
                    <a:spcPts val="0"/>
                  </a:spcBef>
                  <a:spcAft>
                    <a:spcPts val="0"/>
                  </a:spcAft>
                  <a:buFontTx/>
                  <a:buChar char="-"/>
                </a:pPr>
                <a:r>
                  <a:rPr lang="en-US" sz="1000" dirty="0"/>
                  <a:t>To implement simulated annealing, CG voltage was exponentially increased from 1 to 2V in 80 steps, which corresponds to 80× decrease in effective computing temperature.</a:t>
                </a:r>
                <a:endParaRPr lang="en-IN" sz="1000" u="sng" dirty="0"/>
              </a:p>
            </p:txBody>
          </p:sp>
        </mc:Choice>
        <mc:Fallback xmlns="">
          <p:sp>
            <p:nvSpPr>
              <p:cNvPr id="3" name="Text Placeholder 2">
                <a:extLst>
                  <a:ext uri="{FF2B5EF4-FFF2-40B4-BE49-F238E27FC236}">
                    <a16:creationId xmlns:a16="http://schemas.microsoft.com/office/drawing/2014/main" id="{01A72B96-40D5-4D7B-BEF5-FA21F0A380E9}"/>
                  </a:ext>
                </a:extLst>
              </p:cNvPr>
              <p:cNvSpPr>
                <a:spLocks noGrp="1" noRot="1" noChangeAspect="1" noMove="1" noResize="1" noEditPoints="1" noAdjustHandles="1" noChangeArrowheads="1" noChangeShapeType="1" noTextEdit="1"/>
              </p:cNvSpPr>
              <p:nvPr>
                <p:ph type="body" idx="1"/>
              </p:nvPr>
            </p:nvSpPr>
            <p:spPr>
              <a:xfrm>
                <a:off x="311700" y="1058225"/>
                <a:ext cx="8520600" cy="3397200"/>
              </a:xfrm>
              <a:blipFill>
                <a:blip r:embed="rId2"/>
                <a:stretch>
                  <a:fillRect l="-644" b="-8977"/>
                </a:stretch>
              </a:blipFill>
            </p:spPr>
            <p:txBody>
              <a:bodyPr/>
              <a:lstStyle/>
              <a:p>
                <a:r>
                  <a:rPr lang="en-IN">
                    <a:noFill/>
                  </a:rPr>
                  <a:t> </a:t>
                </a:r>
              </a:p>
            </p:txBody>
          </p:sp>
        </mc:Fallback>
      </mc:AlternateContent>
    </p:spTree>
    <p:extLst>
      <p:ext uri="{BB962C8B-B14F-4D97-AF65-F5344CB8AC3E}">
        <p14:creationId xmlns:p14="http://schemas.microsoft.com/office/powerpoint/2010/main" val="15881983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04208-47DF-A339-DB3B-D9BF11ADA89B}"/>
              </a:ext>
            </a:extLst>
          </p:cNvPr>
          <p:cNvSpPr>
            <a:spLocks noGrp="1"/>
          </p:cNvSpPr>
          <p:nvPr>
            <p:ph type="title"/>
          </p:nvPr>
        </p:nvSpPr>
        <p:spPr/>
        <p:txBody>
          <a:bodyPr>
            <a:normAutofit fontScale="90000"/>
          </a:bodyPr>
          <a:lstStyle/>
          <a:p>
            <a:r>
              <a:rPr lang="en-IN" dirty="0"/>
              <a:t>Results and Comparison</a:t>
            </a:r>
          </a:p>
        </p:txBody>
      </p:sp>
      <p:sp>
        <p:nvSpPr>
          <p:cNvPr id="3" name="Text Placeholder 2">
            <a:extLst>
              <a:ext uri="{FF2B5EF4-FFF2-40B4-BE49-F238E27FC236}">
                <a16:creationId xmlns:a16="http://schemas.microsoft.com/office/drawing/2014/main" id="{07031268-5B5B-1E44-D2E0-D29E36A7A91F}"/>
              </a:ext>
            </a:extLst>
          </p:cNvPr>
          <p:cNvSpPr>
            <a:spLocks noGrp="1"/>
          </p:cNvSpPr>
          <p:nvPr>
            <p:ph type="body" idx="1"/>
          </p:nvPr>
        </p:nvSpPr>
        <p:spPr>
          <a:xfrm>
            <a:off x="311700" y="1053779"/>
            <a:ext cx="8520600" cy="1400150"/>
          </a:xfrm>
        </p:spPr>
        <p:txBody>
          <a:bodyPr>
            <a:normAutofit/>
          </a:bodyPr>
          <a:lstStyle/>
          <a:p>
            <a:pPr marL="171450" marR="0" indent="-171450" algn="l" rtl="0">
              <a:lnSpc>
                <a:spcPct val="115000"/>
              </a:lnSpc>
              <a:spcBef>
                <a:spcPts val="0"/>
              </a:spcBef>
              <a:spcAft>
                <a:spcPts val="0"/>
              </a:spcAft>
              <a:buFontTx/>
              <a:buChar char="-"/>
            </a:pPr>
            <a:r>
              <a:rPr lang="en-US" sz="1100" dirty="0"/>
              <a:t>The convergence for the baseline approach is fast, but the network often gets stuck in the local minima. Thus, the final energy, averaged over many runs, is substantially higher than the global optimum (“ground state” line in fig. 1a)</a:t>
            </a:r>
          </a:p>
          <a:p>
            <a:pPr marL="171450" marR="0" indent="-171450" algn="l" rtl="0">
              <a:lnSpc>
                <a:spcPct val="115000"/>
              </a:lnSpc>
              <a:spcBef>
                <a:spcPts val="0"/>
              </a:spcBef>
              <a:spcAft>
                <a:spcPts val="0"/>
              </a:spcAft>
              <a:buFontTx/>
              <a:buChar char="-"/>
            </a:pPr>
            <a:r>
              <a:rPr lang="en-US" sz="1100" dirty="0"/>
              <a:t>On the other hand, optimal solution was almost always found using three remaining approaches.</a:t>
            </a:r>
          </a:p>
          <a:p>
            <a:pPr marL="171450" marR="0" indent="-171450" algn="l" rtl="0">
              <a:lnSpc>
                <a:spcPct val="115000"/>
              </a:lnSpc>
              <a:spcBef>
                <a:spcPts val="0"/>
              </a:spcBef>
              <a:spcAft>
                <a:spcPts val="0"/>
              </a:spcAft>
              <a:buFontTx/>
              <a:buChar char="-"/>
            </a:pPr>
            <a:r>
              <a:rPr lang="en-US" sz="1100" dirty="0"/>
              <a:t>For the adjustable approach, the initial increase in energy of the original 4-node problem is expected, given the quick convergence to the global energy optimum of the 5-node problem. As the additional node is gradually eliminated from the network, 4-node problem energy quickly drops to below baseline level, resulting in a better solution.</a:t>
            </a:r>
          </a:p>
        </p:txBody>
      </p:sp>
      <p:pic>
        <p:nvPicPr>
          <p:cNvPr id="24" name="Picture 23">
            <a:extLst>
              <a:ext uri="{FF2B5EF4-FFF2-40B4-BE49-F238E27FC236}">
                <a16:creationId xmlns:a16="http://schemas.microsoft.com/office/drawing/2014/main" id="{D17468A8-55CF-89DA-4934-E44BC7BB0F8D}"/>
              </a:ext>
            </a:extLst>
          </p:cNvPr>
          <p:cNvPicPr>
            <a:picLocks noChangeAspect="1"/>
          </p:cNvPicPr>
          <p:nvPr/>
        </p:nvPicPr>
        <p:blipFill>
          <a:blip r:embed="rId2"/>
          <a:stretch>
            <a:fillRect/>
          </a:stretch>
        </p:blipFill>
        <p:spPr>
          <a:xfrm>
            <a:off x="244793" y="2479468"/>
            <a:ext cx="2998612" cy="1627440"/>
          </a:xfrm>
          <a:prstGeom prst="rect">
            <a:avLst/>
          </a:prstGeom>
        </p:spPr>
      </p:pic>
      <p:pic>
        <p:nvPicPr>
          <p:cNvPr id="25" name="Picture 24">
            <a:extLst>
              <a:ext uri="{FF2B5EF4-FFF2-40B4-BE49-F238E27FC236}">
                <a16:creationId xmlns:a16="http://schemas.microsoft.com/office/drawing/2014/main" id="{374CC94C-3BD6-DA3F-641D-51B10E0D59E5}"/>
              </a:ext>
            </a:extLst>
          </p:cNvPr>
          <p:cNvPicPr>
            <a:picLocks noChangeAspect="1"/>
          </p:cNvPicPr>
          <p:nvPr/>
        </p:nvPicPr>
        <p:blipFill>
          <a:blip r:embed="rId3"/>
          <a:stretch>
            <a:fillRect/>
          </a:stretch>
        </p:blipFill>
        <p:spPr>
          <a:xfrm>
            <a:off x="6263908" y="2453929"/>
            <a:ext cx="2571227" cy="1441738"/>
          </a:xfrm>
          <a:prstGeom prst="rect">
            <a:avLst/>
          </a:prstGeom>
        </p:spPr>
      </p:pic>
      <p:pic>
        <p:nvPicPr>
          <p:cNvPr id="26" name="Picture 25">
            <a:extLst>
              <a:ext uri="{FF2B5EF4-FFF2-40B4-BE49-F238E27FC236}">
                <a16:creationId xmlns:a16="http://schemas.microsoft.com/office/drawing/2014/main" id="{17E02315-7262-456F-F8F8-8032A84A9F32}"/>
              </a:ext>
            </a:extLst>
          </p:cNvPr>
          <p:cNvPicPr>
            <a:picLocks noChangeAspect="1"/>
          </p:cNvPicPr>
          <p:nvPr/>
        </p:nvPicPr>
        <p:blipFill>
          <a:blip r:embed="rId4"/>
          <a:stretch>
            <a:fillRect/>
          </a:stretch>
        </p:blipFill>
        <p:spPr>
          <a:xfrm>
            <a:off x="3468044" y="2533071"/>
            <a:ext cx="2571226" cy="1362596"/>
          </a:xfrm>
          <a:prstGeom prst="rect">
            <a:avLst/>
          </a:prstGeom>
        </p:spPr>
      </p:pic>
      <p:sp>
        <p:nvSpPr>
          <p:cNvPr id="27" name="TextBox 26">
            <a:extLst>
              <a:ext uri="{FF2B5EF4-FFF2-40B4-BE49-F238E27FC236}">
                <a16:creationId xmlns:a16="http://schemas.microsoft.com/office/drawing/2014/main" id="{2DA5B477-833C-AF60-8786-74AD3A5DC684}"/>
              </a:ext>
            </a:extLst>
          </p:cNvPr>
          <p:cNvSpPr txBox="1"/>
          <p:nvPr/>
        </p:nvSpPr>
        <p:spPr>
          <a:xfrm>
            <a:off x="244794" y="4106908"/>
            <a:ext cx="2998612" cy="553998"/>
          </a:xfrm>
          <a:prstGeom prst="rect">
            <a:avLst/>
          </a:prstGeom>
          <a:noFill/>
        </p:spPr>
        <p:txBody>
          <a:bodyPr wrap="square">
            <a:spAutoFit/>
          </a:bodyPr>
          <a:lstStyle/>
          <a:p>
            <a:pPr algn="just"/>
            <a:r>
              <a:rPr lang="en-US" sz="1000" dirty="0">
                <a:latin typeface="Old Standard TT" panose="020B0604020202020204" charset="0"/>
              </a:rPr>
              <a:t>Fig. 1a:</a:t>
            </a:r>
            <a:r>
              <a:rPr lang="en-IN" sz="1000" dirty="0">
                <a:latin typeface="Old Standard TT" panose="020B0604020202020204" charset="0"/>
              </a:rPr>
              <a:t> </a:t>
            </a:r>
            <a:r>
              <a:rPr lang="en-US" sz="1000" dirty="0">
                <a:latin typeface="Old Standard TT" panose="020B0604020202020204" charset="0"/>
              </a:rPr>
              <a:t>Simulation and experimental results for solving the graph partitioning problem with floating-gate memory</a:t>
            </a:r>
          </a:p>
        </p:txBody>
      </p:sp>
      <p:sp>
        <p:nvSpPr>
          <p:cNvPr id="28" name="TextBox 27">
            <a:extLst>
              <a:ext uri="{FF2B5EF4-FFF2-40B4-BE49-F238E27FC236}">
                <a16:creationId xmlns:a16="http://schemas.microsoft.com/office/drawing/2014/main" id="{CB6A13C0-1ED4-3E4D-9467-2699DE11FA09}"/>
              </a:ext>
            </a:extLst>
          </p:cNvPr>
          <p:cNvSpPr txBox="1"/>
          <p:nvPr/>
        </p:nvSpPr>
        <p:spPr>
          <a:xfrm>
            <a:off x="3468043" y="3895667"/>
            <a:ext cx="2571226" cy="1015663"/>
          </a:xfrm>
          <a:prstGeom prst="rect">
            <a:avLst/>
          </a:prstGeom>
          <a:noFill/>
        </p:spPr>
        <p:txBody>
          <a:bodyPr wrap="square">
            <a:spAutoFit/>
          </a:bodyPr>
          <a:lstStyle/>
          <a:p>
            <a:pPr algn="just"/>
            <a:r>
              <a:rPr lang="en-US" sz="1000" dirty="0">
                <a:latin typeface="Old Standard TT" panose="020B0604020202020204" charset="0"/>
              </a:rPr>
              <a:t>Fig. 1b:</a:t>
            </a:r>
            <a:r>
              <a:rPr lang="en-IN" sz="1000" dirty="0">
                <a:latin typeface="Old Standard TT" panose="020B0604020202020204" charset="0"/>
              </a:rPr>
              <a:t> </a:t>
            </a:r>
            <a:r>
              <a:rPr lang="en-US" sz="1000" dirty="0">
                <a:latin typeface="Old Standard TT" panose="020B0604020202020204" charset="0"/>
              </a:rPr>
              <a:t>Experimental (solid lines) and SPICE simulation (dot-dash) results for flash memory circuits assuming intrinsic noise of field effect transistor for the stochastic approach, and noise-free operation for the baseline approach.</a:t>
            </a:r>
          </a:p>
        </p:txBody>
      </p:sp>
      <p:sp>
        <p:nvSpPr>
          <p:cNvPr id="29" name="TextBox 28">
            <a:extLst>
              <a:ext uri="{FF2B5EF4-FFF2-40B4-BE49-F238E27FC236}">
                <a16:creationId xmlns:a16="http://schemas.microsoft.com/office/drawing/2014/main" id="{3FE80FD8-6FFD-546E-3563-A7C4FF055451}"/>
              </a:ext>
            </a:extLst>
          </p:cNvPr>
          <p:cNvSpPr txBox="1"/>
          <p:nvPr/>
        </p:nvSpPr>
        <p:spPr>
          <a:xfrm>
            <a:off x="6261073" y="3895667"/>
            <a:ext cx="2571227" cy="1015663"/>
          </a:xfrm>
          <a:prstGeom prst="rect">
            <a:avLst/>
          </a:prstGeom>
          <a:noFill/>
        </p:spPr>
        <p:txBody>
          <a:bodyPr wrap="square">
            <a:spAutoFit/>
          </a:bodyPr>
          <a:lstStyle/>
          <a:p>
            <a:pPr algn="just"/>
            <a:r>
              <a:rPr lang="en-US" sz="1000" dirty="0">
                <a:latin typeface="Old Standard TT" panose="020B0604020202020204" charset="0"/>
              </a:rPr>
              <a:t>Fig. 1c: Experimental (solid lines) and simulation (dot-dashed) results for memristor-based circuits. The shown experimental data are averaged over 160 runs (10 runs for each of the 16 initial states).</a:t>
            </a:r>
            <a:endParaRPr lang="en-IN" sz="1000" dirty="0">
              <a:latin typeface="Old Standard TT" panose="020B0604020202020204" charset="0"/>
            </a:endParaRPr>
          </a:p>
        </p:txBody>
      </p:sp>
    </p:spTree>
    <p:extLst>
      <p:ext uri="{BB962C8B-B14F-4D97-AF65-F5344CB8AC3E}">
        <p14:creationId xmlns:p14="http://schemas.microsoft.com/office/powerpoint/2010/main" val="571660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pic>
        <p:nvPicPr>
          <p:cNvPr id="2" name="Picture 1">
            <a:extLst>
              <a:ext uri="{FF2B5EF4-FFF2-40B4-BE49-F238E27FC236}">
                <a16:creationId xmlns:a16="http://schemas.microsoft.com/office/drawing/2014/main" id="{A1A03069-E53F-4001-BC42-959E8EB1732A}"/>
              </a:ext>
            </a:extLst>
          </p:cNvPr>
          <p:cNvPicPr>
            <a:picLocks noChangeAspect="1"/>
          </p:cNvPicPr>
          <p:nvPr/>
        </p:nvPicPr>
        <p:blipFill>
          <a:blip r:embed="rId3"/>
          <a:stretch>
            <a:fillRect/>
          </a:stretch>
        </p:blipFill>
        <p:spPr>
          <a:xfrm>
            <a:off x="6765449" y="1374338"/>
            <a:ext cx="1822575" cy="2398481"/>
          </a:xfrm>
          <a:prstGeom prst="rect">
            <a:avLst/>
          </a:prstGeom>
        </p:spPr>
      </p:pic>
      <p:sp>
        <p:nvSpPr>
          <p:cNvPr id="65" name="Google Shape;65;p14"/>
          <p:cNvSpPr txBox="1">
            <a:spLocks noGrp="1"/>
          </p:cNvSpPr>
          <p:nvPr>
            <p:ph type="title"/>
          </p:nvPr>
        </p:nvSpPr>
        <p:spPr>
          <a:xfrm>
            <a:off x="482550" y="526350"/>
            <a:ext cx="6282900" cy="4090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US" sz="3955" dirty="0"/>
              <a:t>Combinatorial Optimization by weight annealing in </a:t>
            </a:r>
            <a:r>
              <a:rPr lang="en-US" sz="3955" dirty="0" err="1"/>
              <a:t>memristive</a:t>
            </a:r>
            <a:r>
              <a:rPr lang="en-US" sz="3955" dirty="0"/>
              <a:t> Hopfield networks</a:t>
            </a:r>
            <a:endParaRPr sz="3955" dirty="0"/>
          </a:p>
          <a:p>
            <a:pPr marL="0" lvl="0" indent="0" algn="l" rtl="0">
              <a:spcBef>
                <a:spcPts val="0"/>
              </a:spcBef>
              <a:spcAft>
                <a:spcPts val="0"/>
              </a:spcAft>
              <a:buNone/>
            </a:pPr>
            <a:endParaRPr sz="2066" dirty="0"/>
          </a:p>
          <a:p>
            <a:pPr marL="0" lvl="0" indent="0" algn="l" rtl="0">
              <a:spcBef>
                <a:spcPts val="0"/>
              </a:spcBef>
              <a:spcAft>
                <a:spcPts val="0"/>
              </a:spcAft>
              <a:buNone/>
            </a:pPr>
            <a:r>
              <a:rPr lang="en-IN" sz="2066" dirty="0"/>
              <a:t>Z. </a:t>
            </a:r>
            <a:r>
              <a:rPr lang="en-IN" sz="2066" dirty="0" err="1"/>
              <a:t>Fahimi</a:t>
            </a:r>
            <a:r>
              <a:rPr lang="en-IN" sz="2066" dirty="0"/>
              <a:t>, </a:t>
            </a:r>
            <a:r>
              <a:rPr lang="en" sz="2066" dirty="0"/>
              <a:t>M.R. Mahmoodi, </a:t>
            </a:r>
            <a:r>
              <a:rPr lang="en-IN" sz="2066" dirty="0"/>
              <a:t>H. </a:t>
            </a:r>
            <a:r>
              <a:rPr lang="en-IN" sz="2066" dirty="0" err="1"/>
              <a:t>Nili</a:t>
            </a:r>
            <a:r>
              <a:rPr lang="en-IN" sz="2066" dirty="0"/>
              <a:t>, Valentin </a:t>
            </a:r>
            <a:r>
              <a:rPr lang="en-IN" sz="2066" dirty="0" err="1"/>
              <a:t>Polishchuk</a:t>
            </a:r>
            <a:r>
              <a:rPr lang="en-IN" sz="2066" dirty="0"/>
              <a:t> </a:t>
            </a:r>
            <a:r>
              <a:rPr lang="en" sz="2066" dirty="0"/>
              <a:t>&amp; D.B. Strukov</a:t>
            </a:r>
            <a:endParaRPr sz="2066" dirty="0"/>
          </a:p>
        </p:txBody>
      </p:sp>
    </p:spTree>
    <p:extLst>
      <p:ext uri="{BB962C8B-B14F-4D97-AF65-F5344CB8AC3E}">
        <p14:creationId xmlns:p14="http://schemas.microsoft.com/office/powerpoint/2010/main" val="19175486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05F24-6DBE-4101-8161-430BA0F12AD0}"/>
              </a:ext>
            </a:extLst>
          </p:cNvPr>
          <p:cNvSpPr>
            <a:spLocks noGrp="1"/>
          </p:cNvSpPr>
          <p:nvPr>
            <p:ph type="title"/>
          </p:nvPr>
        </p:nvSpPr>
        <p:spPr>
          <a:xfrm>
            <a:off x="311700" y="445025"/>
            <a:ext cx="8520600" cy="613200"/>
          </a:xfrm>
        </p:spPr>
        <p:txBody>
          <a:bodyPr>
            <a:normAutofit fontScale="90000"/>
          </a:bodyPr>
          <a:lstStyle/>
          <a:p>
            <a:r>
              <a:rPr lang="en-US" dirty="0"/>
              <a:t>Hardware Accelerators for Combinatorial Optimization</a:t>
            </a:r>
            <a:endParaRPr lang="en-IN" dirty="0"/>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30A76BCB-4508-47A1-AE4C-AB982B07AB8E}"/>
                  </a:ext>
                </a:extLst>
              </p:cNvPr>
              <p:cNvSpPr>
                <a:spLocks noGrp="1"/>
              </p:cNvSpPr>
              <p:nvPr>
                <p:ph type="body" idx="1"/>
              </p:nvPr>
            </p:nvSpPr>
            <p:spPr/>
            <p:txBody>
              <a:bodyPr>
                <a:noAutofit/>
              </a:bodyPr>
              <a:lstStyle/>
              <a:p>
                <a:pPr>
                  <a:buFontTx/>
                  <a:buChar char="-"/>
                </a:pPr>
                <a:r>
                  <a:rPr lang="en-US" sz="1200" dirty="0"/>
                  <a:t>Goal of a typical combinatorial optimization problem: finding the optimal solution among a discrete solution space</a:t>
                </a:r>
              </a:p>
              <a:p>
                <a:pPr>
                  <a:buFontTx/>
                  <a:buChar char="-"/>
                </a:pPr>
                <a:r>
                  <a:rPr lang="en-US" sz="1200" dirty="0"/>
                  <a:t>Wide areas of application: Machine Learning, Scientific Computing, Circuit Design, etc.</a:t>
                </a:r>
              </a:p>
              <a:p>
                <a:pPr>
                  <a:buFontTx/>
                  <a:buChar char="-"/>
                </a:pPr>
                <a:r>
                  <a:rPr lang="en-US" sz="1200" dirty="0"/>
                  <a:t>Real world problems are large-scale and require very high computational resources</a:t>
                </a:r>
              </a:p>
              <a:p>
                <a:pPr>
                  <a:buFontTx/>
                  <a:buChar char="-"/>
                </a:pPr>
                <a:r>
                  <a:rPr lang="en-US" sz="1200" dirty="0"/>
                  <a:t>Hardware accelerators necessary to solve optimization problems fast and efficiently</a:t>
                </a:r>
              </a:p>
              <a:p>
                <a:pPr>
                  <a:buFontTx/>
                  <a:buChar char="-"/>
                </a:pPr>
                <a:r>
                  <a:rPr lang="en-US" sz="1200" dirty="0"/>
                  <a:t>Already proposed and emerging technologies: superconducting, digital CMOS, nanomagnetic, photonic</a:t>
                </a:r>
              </a:p>
              <a:p>
                <a:pPr>
                  <a:buFontTx/>
                  <a:buChar char="-"/>
                </a:pPr>
                <a:r>
                  <a:rPr lang="en-US" sz="1200" dirty="0"/>
                  <a:t>Hopfield Neural Network: A heuristic method extending the application of neural networks into optimization and associative memory</a:t>
                </a:r>
              </a:p>
              <a:p>
                <a:pPr>
                  <a:buFontTx/>
                  <a:buChar char="-"/>
                </a:pPr>
                <a:r>
                  <a:rPr lang="en-US" sz="1200" dirty="0"/>
                  <a:t>Discrete-time asynchronous model of HNN: a single neuron update at a time mechanism</a:t>
                </a:r>
              </a:p>
              <a:p>
                <a:pPr marL="114300" indent="0" algn="ctr">
                  <a:buNone/>
                </a:pPr>
                <a14:m>
                  <m:oMathPara xmlns:m="http://schemas.openxmlformats.org/officeDocument/2006/math">
                    <m:oMathParaPr>
                      <m:jc m:val="centerGroup"/>
                    </m:oMathParaPr>
                    <m:oMath xmlns:m="http://schemas.openxmlformats.org/officeDocument/2006/math">
                      <m:sSub>
                        <m:sSubPr>
                          <m:ctrlPr>
                            <a:rPr lang="en-US" sz="1200" i="1">
                              <a:latin typeface="Cambria Math" panose="02040503050406030204" pitchFamily="18" charset="0"/>
                            </a:rPr>
                          </m:ctrlPr>
                        </m:sSubPr>
                        <m:e>
                          <m:r>
                            <a:rPr lang="en-US" sz="1200" i="1">
                              <a:latin typeface="Cambria Math" panose="02040503050406030204" pitchFamily="18" charset="0"/>
                            </a:rPr>
                            <m:t>𝑈</m:t>
                          </m:r>
                        </m:e>
                        <m:sub>
                          <m:r>
                            <a:rPr lang="en-US" sz="1200" i="1">
                              <a:latin typeface="Cambria Math" panose="02040503050406030204" pitchFamily="18" charset="0"/>
                            </a:rPr>
                            <m:t>𝑗</m:t>
                          </m:r>
                        </m:sub>
                      </m:sSub>
                      <m:d>
                        <m:dPr>
                          <m:ctrlPr>
                            <a:rPr lang="en-US" sz="1200" i="1">
                              <a:latin typeface="Cambria Math" panose="02040503050406030204" pitchFamily="18" charset="0"/>
                            </a:rPr>
                          </m:ctrlPr>
                        </m:dPr>
                        <m:e>
                          <m:r>
                            <a:rPr lang="en-US" sz="1200" i="1">
                              <a:latin typeface="Cambria Math" panose="02040503050406030204" pitchFamily="18" charset="0"/>
                            </a:rPr>
                            <m:t>𝑡</m:t>
                          </m:r>
                          <m:r>
                            <a:rPr lang="en-US" sz="1200" i="1">
                              <a:latin typeface="Cambria Math" panose="02040503050406030204" pitchFamily="18" charset="0"/>
                            </a:rPr>
                            <m:t>+1</m:t>
                          </m:r>
                        </m:e>
                      </m:d>
                      <m:r>
                        <a:rPr lang="en-US" sz="1200" i="1">
                          <a:latin typeface="Cambria Math" panose="02040503050406030204" pitchFamily="18" charset="0"/>
                        </a:rPr>
                        <m:t>=</m:t>
                      </m:r>
                      <m:r>
                        <a:rPr lang="en-US" sz="1200" i="1">
                          <a:latin typeface="Cambria Math" panose="02040503050406030204" pitchFamily="18" charset="0"/>
                        </a:rPr>
                        <m:t>𝑓</m:t>
                      </m:r>
                      <m:d>
                        <m:dPr>
                          <m:ctrlPr>
                            <a:rPr lang="en-US" sz="1200" i="1">
                              <a:latin typeface="Cambria Math" panose="02040503050406030204" pitchFamily="18" charset="0"/>
                            </a:rPr>
                          </m:ctrlPr>
                        </m:dPr>
                        <m:e>
                          <m:nary>
                            <m:naryPr>
                              <m:chr m:val="∑"/>
                              <m:ctrlPr>
                                <a:rPr lang="en-US" sz="1200" i="1">
                                  <a:latin typeface="Cambria Math" panose="02040503050406030204" pitchFamily="18" charset="0"/>
                                </a:rPr>
                              </m:ctrlPr>
                            </m:naryPr>
                            <m:sub>
                              <m:r>
                                <a:rPr lang="en-US" sz="1200" i="1">
                                  <a:latin typeface="Cambria Math" panose="02040503050406030204" pitchFamily="18" charset="0"/>
                                </a:rPr>
                                <m:t>𝑖</m:t>
                              </m:r>
                              <m:r>
                                <a:rPr lang="en-US" sz="1200" i="1">
                                  <a:latin typeface="Cambria Math" panose="02040503050406030204" pitchFamily="18" charset="0"/>
                                </a:rPr>
                                <m:t>=1</m:t>
                              </m:r>
                            </m:sub>
                            <m:sup>
                              <m:r>
                                <a:rPr lang="en-US" sz="1200" i="1">
                                  <a:latin typeface="Cambria Math" panose="02040503050406030204" pitchFamily="18" charset="0"/>
                                </a:rPr>
                                <m:t>𝑁</m:t>
                              </m:r>
                            </m:sup>
                            <m:e>
                              <m:sSub>
                                <m:sSubPr>
                                  <m:ctrlPr>
                                    <a:rPr lang="en-US" sz="1200" i="1">
                                      <a:latin typeface="Cambria Math" panose="02040503050406030204" pitchFamily="18" charset="0"/>
                                    </a:rPr>
                                  </m:ctrlPr>
                                </m:sSubPr>
                                <m:e>
                                  <m:r>
                                    <a:rPr lang="en-US" sz="1200" i="1">
                                      <a:latin typeface="Cambria Math" panose="02040503050406030204" pitchFamily="18" charset="0"/>
                                    </a:rPr>
                                    <m:t>𝑤</m:t>
                                  </m:r>
                                </m:e>
                                <m:sub>
                                  <m:r>
                                    <a:rPr lang="en-US" sz="1200" i="1">
                                      <a:latin typeface="Cambria Math" panose="02040503050406030204" pitchFamily="18" charset="0"/>
                                    </a:rPr>
                                    <m:t>𝑖𝑗</m:t>
                                  </m:r>
                                </m:sub>
                              </m:sSub>
                              <m:d>
                                <m:dPr>
                                  <m:ctrlPr>
                                    <a:rPr lang="en-US" sz="1200" i="1">
                                      <a:latin typeface="Cambria Math" panose="02040503050406030204" pitchFamily="18" charset="0"/>
                                    </a:rPr>
                                  </m:ctrlPr>
                                </m:dPr>
                                <m:e>
                                  <m:r>
                                    <a:rPr lang="en-US" sz="1200" i="1">
                                      <a:latin typeface="Cambria Math" panose="02040503050406030204" pitchFamily="18" charset="0"/>
                                    </a:rPr>
                                    <m:t>𝑡</m:t>
                                  </m:r>
                                </m:e>
                              </m:d>
                              <m:sSub>
                                <m:sSubPr>
                                  <m:ctrlPr>
                                    <a:rPr lang="en-US" sz="1200" i="1">
                                      <a:latin typeface="Cambria Math" panose="02040503050406030204" pitchFamily="18" charset="0"/>
                                    </a:rPr>
                                  </m:ctrlPr>
                                </m:sSubPr>
                                <m:e>
                                  <m:r>
                                    <a:rPr lang="en-US" sz="1200" i="1">
                                      <a:latin typeface="Cambria Math" panose="02040503050406030204" pitchFamily="18" charset="0"/>
                                    </a:rPr>
                                    <m:t>𝑈</m:t>
                                  </m:r>
                                </m:e>
                                <m:sub>
                                  <m:r>
                                    <a:rPr lang="en-US" sz="1200" i="1">
                                      <a:latin typeface="Cambria Math" panose="02040503050406030204" pitchFamily="18" charset="0"/>
                                    </a:rPr>
                                    <m:t>𝑖</m:t>
                                  </m:r>
                                </m:sub>
                              </m:sSub>
                              <m:d>
                                <m:dPr>
                                  <m:ctrlPr>
                                    <a:rPr lang="en-US" sz="1200" i="1">
                                      <a:latin typeface="Cambria Math" panose="02040503050406030204" pitchFamily="18" charset="0"/>
                                    </a:rPr>
                                  </m:ctrlPr>
                                </m:dPr>
                                <m:e>
                                  <m:r>
                                    <a:rPr lang="en-US" sz="1200" i="1">
                                      <a:latin typeface="Cambria Math" panose="02040503050406030204" pitchFamily="18" charset="0"/>
                                    </a:rPr>
                                    <m:t>𝑡</m:t>
                                  </m:r>
                                </m:e>
                              </m:d>
                              <m:r>
                                <a:rPr lang="en-US" sz="1200" i="1">
                                  <a:latin typeface="Cambria Math" panose="02040503050406030204" pitchFamily="18" charset="0"/>
                                </a:rPr>
                                <m:t>+</m:t>
                              </m:r>
                              <m:sSubSup>
                                <m:sSubSupPr>
                                  <m:ctrlPr>
                                    <a:rPr lang="en-US" sz="1200" i="1">
                                      <a:latin typeface="Cambria Math" panose="02040503050406030204" pitchFamily="18" charset="0"/>
                                    </a:rPr>
                                  </m:ctrlPr>
                                </m:sSubSupPr>
                                <m:e>
                                  <m:r>
                                    <a:rPr lang="en-US" sz="1200" i="1">
                                      <a:latin typeface="Cambria Math" panose="02040503050406030204" pitchFamily="18" charset="0"/>
                                    </a:rPr>
                                    <m:t>𝑇</m:t>
                                  </m:r>
                                </m:e>
                                <m:sub>
                                  <m:r>
                                    <a:rPr lang="en-US" sz="1200" i="1">
                                      <a:latin typeface="Cambria Math" panose="02040503050406030204" pitchFamily="18" charset="0"/>
                                    </a:rPr>
                                    <m:t>𝑗</m:t>
                                  </m:r>
                                </m:sub>
                                <m:sup>
                                  <m:r>
                                    <a:rPr lang="en-US" sz="1200" i="1">
                                      <a:latin typeface="Cambria Math" panose="02040503050406030204" pitchFamily="18" charset="0"/>
                                    </a:rPr>
                                    <m:t>𝑏</m:t>
                                  </m:r>
                                </m:sup>
                              </m:sSubSup>
                            </m:e>
                          </m:nary>
                        </m:e>
                      </m:d>
                    </m:oMath>
                  </m:oMathPara>
                </a14:m>
                <a:endParaRPr lang="en-IN" sz="1200" dirty="0"/>
              </a:p>
              <a:p>
                <a:pPr marL="571500" lvl="1" indent="0">
                  <a:buNone/>
                </a:pPr>
                <a14:m>
                  <m:oMath xmlns:m="http://schemas.openxmlformats.org/officeDocument/2006/math">
                    <m:sSub>
                      <m:sSubPr>
                        <m:ctrlPr>
                          <a:rPr lang="en-US" sz="1200" i="1" dirty="0" smtClean="0">
                            <a:latin typeface="Cambria Math" panose="02040503050406030204" pitchFamily="18" charset="0"/>
                          </a:rPr>
                        </m:ctrlPr>
                      </m:sSubPr>
                      <m:e>
                        <m:r>
                          <a:rPr lang="en-US" sz="1200" i="1" dirty="0" smtClean="0">
                            <a:latin typeface="Cambria Math" panose="02040503050406030204" pitchFamily="18" charset="0"/>
                          </a:rPr>
                          <m:t>𝑈</m:t>
                        </m:r>
                      </m:e>
                      <m:sub>
                        <m:r>
                          <a:rPr lang="en-US" sz="1200" i="1" dirty="0" smtClean="0">
                            <a:latin typeface="Cambria Math" panose="02040503050406030204" pitchFamily="18" charset="0"/>
                          </a:rPr>
                          <m:t>𝑗</m:t>
                        </m:r>
                      </m:sub>
                    </m:sSub>
                    <m:r>
                      <a:rPr lang="en-US" sz="1200" i="1" dirty="0" smtClean="0">
                        <a:latin typeface="Cambria Math" panose="02040503050406030204" pitchFamily="18" charset="0"/>
                      </a:rPr>
                      <m:t>(</m:t>
                    </m:r>
                    <m:r>
                      <a:rPr lang="en-US" sz="1200" i="1" dirty="0">
                        <a:latin typeface="Cambria Math" panose="02040503050406030204" pitchFamily="18" charset="0"/>
                      </a:rPr>
                      <m:t>𝑡</m:t>
                    </m:r>
                    <m:r>
                      <a:rPr lang="en-US" sz="1200" i="1" dirty="0">
                        <a:latin typeface="Cambria Math" panose="02040503050406030204" pitchFamily="18" charset="0"/>
                      </a:rPr>
                      <m:t>)</m:t>
                    </m:r>
                  </m:oMath>
                </a14:m>
                <a:r>
                  <a:rPr lang="en-US" sz="1200" dirty="0"/>
                  <a:t>: binary state of the </a:t>
                </a:r>
                <a14:m>
                  <m:oMath xmlns:m="http://schemas.openxmlformats.org/officeDocument/2006/math">
                    <m:r>
                      <a:rPr lang="en-US" sz="1200" i="1" dirty="0" smtClean="0">
                        <a:latin typeface="Cambria Math" panose="02040503050406030204" pitchFamily="18" charset="0"/>
                      </a:rPr>
                      <m:t>𝑗</m:t>
                    </m:r>
                  </m:oMath>
                </a14:m>
                <a:r>
                  <a:rPr lang="en-US" sz="1200" dirty="0"/>
                  <a:t>th neuron at time </a:t>
                </a:r>
                <a14:m>
                  <m:oMath xmlns:m="http://schemas.openxmlformats.org/officeDocument/2006/math">
                    <m:r>
                      <a:rPr lang="en-US" sz="1200" i="1" dirty="0" smtClean="0">
                        <a:latin typeface="Cambria Math" panose="02040503050406030204" pitchFamily="18" charset="0"/>
                      </a:rPr>
                      <m:t>𝑡</m:t>
                    </m:r>
                  </m:oMath>
                </a14:m>
                <a:r>
                  <a:rPr lang="en-US" sz="1200" dirty="0"/>
                  <a:t>,</a:t>
                </a:r>
              </a:p>
              <a:p>
                <a:pPr marL="571500" lvl="1" indent="0">
                  <a:buNone/>
                </a:pPr>
                <a14:m>
                  <m:oMath xmlns:m="http://schemas.openxmlformats.org/officeDocument/2006/math">
                    <m:sSub>
                      <m:sSubPr>
                        <m:ctrlPr>
                          <a:rPr lang="en-US" sz="1200" i="1" dirty="0" smtClean="0">
                            <a:latin typeface="Cambria Math" panose="02040503050406030204" pitchFamily="18" charset="0"/>
                          </a:rPr>
                        </m:ctrlPr>
                      </m:sSubPr>
                      <m:e>
                        <m:r>
                          <a:rPr lang="en-US" sz="1200" i="1" dirty="0" smtClean="0">
                            <a:latin typeface="Cambria Math" panose="02040503050406030204" pitchFamily="18" charset="0"/>
                          </a:rPr>
                          <m:t>𝑤</m:t>
                        </m:r>
                      </m:e>
                      <m:sub>
                        <m:r>
                          <a:rPr lang="en-US" sz="1200" i="1" dirty="0" err="1" smtClean="0">
                            <a:latin typeface="Cambria Math" panose="02040503050406030204" pitchFamily="18" charset="0"/>
                          </a:rPr>
                          <m:t>𝑖𝑗</m:t>
                        </m:r>
                      </m:sub>
                    </m:sSub>
                    <m:r>
                      <a:rPr lang="en-US" sz="1200" i="1" dirty="0" smtClean="0">
                        <a:latin typeface="Cambria Math" panose="02040503050406030204" pitchFamily="18" charset="0"/>
                      </a:rPr>
                      <m:t>(</m:t>
                    </m:r>
                    <m:r>
                      <a:rPr lang="en-US" sz="1200" i="1" dirty="0">
                        <a:latin typeface="Cambria Math" panose="02040503050406030204" pitchFamily="18" charset="0"/>
                      </a:rPr>
                      <m:t>𝑡</m:t>
                    </m:r>
                    <m:r>
                      <a:rPr lang="en-US" sz="1200" i="1" dirty="0">
                        <a:latin typeface="Cambria Math" panose="02040503050406030204" pitchFamily="18" charset="0"/>
                      </a:rPr>
                      <m:t>)</m:t>
                    </m:r>
                  </m:oMath>
                </a14:m>
                <a:r>
                  <a:rPr lang="en-US" sz="1200" dirty="0"/>
                  <a:t>: synaptic strength between neurons </a:t>
                </a:r>
                <a14:m>
                  <m:oMath xmlns:m="http://schemas.openxmlformats.org/officeDocument/2006/math">
                    <m:r>
                      <a:rPr lang="en-US" sz="1200" i="1" dirty="0" smtClean="0">
                        <a:latin typeface="Cambria Math" panose="02040503050406030204" pitchFamily="18" charset="0"/>
                      </a:rPr>
                      <m:t>𝑖</m:t>
                    </m:r>
                  </m:oMath>
                </a14:m>
                <a:r>
                  <a:rPr lang="en-US" sz="1200" dirty="0"/>
                  <a:t> and </a:t>
                </a:r>
                <a14:m>
                  <m:oMath xmlns:m="http://schemas.openxmlformats.org/officeDocument/2006/math">
                    <m:r>
                      <a:rPr lang="en-US" sz="1200" i="1" dirty="0" smtClean="0">
                        <a:latin typeface="Cambria Math" panose="02040503050406030204" pitchFamily="18" charset="0"/>
                      </a:rPr>
                      <m:t>𝑗</m:t>
                    </m:r>
                  </m:oMath>
                </a14:m>
                <a:r>
                  <a:rPr lang="en-US" sz="1200" dirty="0"/>
                  <a:t> at iteration </a:t>
                </a:r>
                <a14:m>
                  <m:oMath xmlns:m="http://schemas.openxmlformats.org/officeDocument/2006/math">
                    <m:r>
                      <a:rPr lang="en-US" sz="1200" i="1" dirty="0" smtClean="0">
                        <a:latin typeface="Cambria Math" panose="02040503050406030204" pitchFamily="18" charset="0"/>
                      </a:rPr>
                      <m:t>𝑡</m:t>
                    </m:r>
                  </m:oMath>
                </a14:m>
                <a:r>
                  <a:rPr lang="en-US" sz="1200" dirty="0"/>
                  <a:t>,</a:t>
                </a:r>
              </a:p>
              <a:p>
                <a:pPr marL="571500" lvl="1" indent="0">
                  <a:buNone/>
                </a:pPr>
                <a14:m>
                  <m:oMath xmlns:m="http://schemas.openxmlformats.org/officeDocument/2006/math">
                    <m:sSubSup>
                      <m:sSubSupPr>
                        <m:ctrlPr>
                          <a:rPr lang="en-US" sz="1200" i="1" dirty="0" smtClean="0">
                            <a:latin typeface="Cambria Math" panose="02040503050406030204" pitchFamily="18" charset="0"/>
                          </a:rPr>
                        </m:ctrlPr>
                      </m:sSubSupPr>
                      <m:e>
                        <m:r>
                          <a:rPr lang="en-US" sz="1200" i="1" dirty="0" smtClean="0">
                            <a:latin typeface="Cambria Math" panose="02040503050406030204" pitchFamily="18" charset="0"/>
                          </a:rPr>
                          <m:t>𝑇</m:t>
                        </m:r>
                      </m:e>
                      <m:sub>
                        <m:r>
                          <a:rPr lang="en-US" sz="1200" i="1" dirty="0" smtClean="0">
                            <a:latin typeface="Cambria Math" panose="02040503050406030204" pitchFamily="18" charset="0"/>
                          </a:rPr>
                          <m:t>𝑗</m:t>
                        </m:r>
                      </m:sub>
                      <m:sup>
                        <m:r>
                          <a:rPr lang="en-US" sz="1200" i="1" dirty="0" smtClean="0">
                            <a:latin typeface="Cambria Math" panose="02040503050406030204" pitchFamily="18" charset="0"/>
                          </a:rPr>
                          <m:t>𝑏</m:t>
                        </m:r>
                      </m:sup>
                    </m:sSubSup>
                  </m:oMath>
                </a14:m>
                <a:r>
                  <a:rPr lang="en-US" sz="1200" dirty="0"/>
                  <a:t>: bias strength of the </a:t>
                </a:r>
                <a14:m>
                  <m:oMath xmlns:m="http://schemas.openxmlformats.org/officeDocument/2006/math">
                    <m:r>
                      <a:rPr lang="en-US" sz="1200" i="1" dirty="0" smtClean="0">
                        <a:latin typeface="Cambria Math" panose="02040503050406030204" pitchFamily="18" charset="0"/>
                      </a:rPr>
                      <m:t>𝑗</m:t>
                    </m:r>
                  </m:oMath>
                </a14:m>
                <a:r>
                  <a:rPr lang="en-US" sz="1200" dirty="0" err="1"/>
                  <a:t>th</a:t>
                </a:r>
                <a:r>
                  <a:rPr lang="en-US" sz="1200" dirty="0"/>
                  <a:t> neuron, and</a:t>
                </a:r>
              </a:p>
              <a:p>
                <a:pPr marL="571500" lvl="1" indent="0">
                  <a:buNone/>
                </a:pPr>
                <a14:m>
                  <m:oMath xmlns:m="http://schemas.openxmlformats.org/officeDocument/2006/math">
                    <m:r>
                      <a:rPr lang="en-US" sz="1200" i="1" dirty="0" smtClean="0">
                        <a:latin typeface="Cambria Math" panose="02040503050406030204" pitchFamily="18" charset="0"/>
                      </a:rPr>
                      <m:t>𝑓</m:t>
                    </m:r>
                    <m:r>
                      <a:rPr lang="en-US" sz="1200" i="1" dirty="0" smtClean="0">
                        <a:latin typeface="Cambria Math" panose="02040503050406030204" pitchFamily="18" charset="0"/>
                      </a:rPr>
                      <m:t>(.)</m:t>
                    </m:r>
                  </m:oMath>
                </a14:m>
                <a:r>
                  <a:rPr lang="en-US" sz="1200" dirty="0"/>
                  <a:t>: the binary threshold function</a:t>
                </a:r>
                <a:endParaRPr lang="en-IN" sz="1200" dirty="0"/>
              </a:p>
            </p:txBody>
          </p:sp>
        </mc:Choice>
        <mc:Fallback xmlns="">
          <p:sp>
            <p:nvSpPr>
              <p:cNvPr id="3" name="Text Placeholder 2">
                <a:extLst>
                  <a:ext uri="{FF2B5EF4-FFF2-40B4-BE49-F238E27FC236}">
                    <a16:creationId xmlns:a16="http://schemas.microsoft.com/office/drawing/2014/main" id="{30A76BCB-4508-47A1-AE4C-AB982B07AB8E}"/>
                  </a:ext>
                </a:extLst>
              </p:cNvPr>
              <p:cNvSpPr>
                <a:spLocks noGrp="1" noRot="1" noChangeAspect="1" noMove="1" noResize="1" noEditPoints="1" noAdjustHandles="1" noChangeArrowheads="1" noChangeShapeType="1" noTextEdit="1"/>
              </p:cNvSpPr>
              <p:nvPr>
                <p:ph type="body" idx="1"/>
              </p:nvPr>
            </p:nvSpPr>
            <p:spPr>
              <a:blipFill>
                <a:blip r:embed="rId2"/>
                <a:stretch>
                  <a:fillRect t="-1616" b="-1616"/>
                </a:stretch>
              </a:blipFill>
            </p:spPr>
            <p:txBody>
              <a:bodyPr/>
              <a:lstStyle/>
              <a:p>
                <a:r>
                  <a:rPr lang="en-IN">
                    <a:noFill/>
                  </a:rPr>
                  <a:t> </a:t>
                </a:r>
              </a:p>
            </p:txBody>
          </p:sp>
        </mc:Fallback>
      </mc:AlternateContent>
    </p:spTree>
    <p:extLst>
      <p:ext uri="{BB962C8B-B14F-4D97-AF65-F5344CB8AC3E}">
        <p14:creationId xmlns:p14="http://schemas.microsoft.com/office/powerpoint/2010/main" val="31727427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85329-A8BD-0081-C82A-115467647A32}"/>
              </a:ext>
            </a:extLst>
          </p:cNvPr>
          <p:cNvSpPr>
            <a:spLocks noGrp="1"/>
          </p:cNvSpPr>
          <p:nvPr>
            <p:ph type="title"/>
          </p:nvPr>
        </p:nvSpPr>
        <p:spPr/>
        <p:txBody>
          <a:bodyPr>
            <a:normAutofit fontScale="90000"/>
          </a:bodyPr>
          <a:lstStyle/>
          <a:p>
            <a:r>
              <a:rPr lang="en-IN" dirty="0"/>
              <a:t>Motivation and Prior Works</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FDE659CC-9E71-7BAE-2B96-D51EF2A0D76C}"/>
                  </a:ext>
                </a:extLst>
              </p:cNvPr>
              <p:cNvSpPr>
                <a:spLocks noGrp="1"/>
              </p:cNvSpPr>
              <p:nvPr>
                <p:ph type="body" idx="1"/>
              </p:nvPr>
            </p:nvSpPr>
            <p:spPr>
              <a:xfrm>
                <a:off x="311700" y="1058225"/>
                <a:ext cx="8520600" cy="3640250"/>
              </a:xfrm>
            </p:spPr>
            <p:txBody>
              <a:bodyPr>
                <a:noAutofit/>
              </a:bodyPr>
              <a:lstStyle/>
              <a:p>
                <a:pPr marL="114300" indent="0">
                  <a:buNone/>
                </a:pPr>
                <a:r>
                  <a:rPr lang="en-IN" sz="1050" dirty="0"/>
                  <a:t>Goal for an ideal efficient HNN accelerator: Perform the frequent </a:t>
                </a:r>
                <a:r>
                  <a:rPr lang="en-US" sz="1050" dirty="0"/>
                  <a:t>dot-product operation very fast and support an annealing technique to avoid getting trapped in local minima. Simulated and chaotic annealing tackle this problem by applying thermally controlled probabilistic jumps.</a:t>
                </a:r>
              </a:p>
              <a:p>
                <a:pPr marL="114300" indent="0">
                  <a:lnSpc>
                    <a:spcPct val="200000"/>
                  </a:lnSpc>
                  <a:buNone/>
                </a:pPr>
                <a:r>
                  <a:rPr lang="en-US" sz="1050" b="1" dirty="0"/>
                  <a:t>Adaptivity</a:t>
                </a:r>
              </a:p>
              <a:p>
                <a:pPr>
                  <a:buFontTx/>
                  <a:buChar char="-"/>
                </a:pPr>
                <a:r>
                  <a:rPr lang="en-IN" sz="1050" dirty="0"/>
                  <a:t>Cha</a:t>
                </a:r>
                <a:r>
                  <a:rPr lang="en-US" sz="1050" dirty="0" err="1"/>
                  <a:t>nge</a:t>
                </a:r>
                <a:r>
                  <a:rPr lang="en-US" sz="1050" dirty="0"/>
                  <a:t> the energy landscape such that the weight changes are adapted to the current state, i.e., reuse insights gained from previous iterations.</a:t>
                </a:r>
              </a:p>
              <a:p>
                <a:pPr>
                  <a:buFontTx/>
                  <a:buChar char="-"/>
                </a:pPr>
                <a:r>
                  <a:rPr lang="en-US" sz="1050" dirty="0"/>
                  <a:t>Mimicking this adaptivity within any hardware could be inefficient as performing individual changes to the weights would consume significant time and energy.</a:t>
                </a:r>
              </a:p>
              <a:p>
                <a:pPr>
                  <a:buFontTx/>
                  <a:buChar char="-"/>
                </a:pPr>
                <a:r>
                  <a:rPr lang="en-US" sz="1050" dirty="0"/>
                  <a:t>Weight annealing overcomes this limitation as follows:</a:t>
                </a:r>
              </a:p>
              <a:p>
                <a:pPr lvl="1">
                  <a:buFontTx/>
                  <a:buChar char="-"/>
                </a:pPr>
                <a:r>
                  <a:rPr lang="en-US" sz="1050" dirty="0"/>
                  <a:t>All weights are scaled together at every iteration</a:t>
                </a:r>
              </a:p>
              <a:p>
                <a:pPr lvl="1">
                  <a:buFontTx/>
                  <a:buChar char="-"/>
                </a:pPr>
                <a:r>
                  <a:rPr lang="en-US" sz="1050" dirty="0"/>
                  <a:t>Although the hardware takes care of the derivatives, convergence, escaping local optima with stochastic decisions, etc., the annealing schedule is pre-set and does not depend on the state of the system</a:t>
                </a:r>
                <a:endParaRPr lang="en-US" sz="1000" dirty="0"/>
              </a:p>
              <a:p>
                <a:pPr marL="114300" indent="0">
                  <a:lnSpc>
                    <a:spcPct val="200000"/>
                  </a:lnSpc>
                  <a:buNone/>
                </a:pPr>
                <a:r>
                  <a:rPr lang="en-US" sz="1050" b="1" dirty="0"/>
                  <a:t>Prior works</a:t>
                </a:r>
              </a:p>
              <a:p>
                <a:pPr>
                  <a:buFontTx/>
                  <a:buChar char="-"/>
                </a:pPr>
                <a:r>
                  <a:rPr lang="en-IN" sz="900" dirty="0"/>
                  <a:t>A small-scale 4-bit data converter with Hopfield model using discrete </a:t>
                </a:r>
                <a14:m>
                  <m:oMath xmlns:m="http://schemas.openxmlformats.org/officeDocument/2006/math">
                    <m:r>
                      <a:rPr lang="en-IN" sz="900" i="1" dirty="0" smtClean="0">
                        <a:latin typeface="Cambria Math" panose="02040503050406030204" pitchFamily="18" charset="0"/>
                      </a:rPr>
                      <m:t>𝑃𝑡</m:t>
                    </m:r>
                    <m:r>
                      <a:rPr lang="en-IN" sz="900" i="1" dirty="0" smtClean="0">
                        <a:latin typeface="Cambria Math" panose="02040503050406030204" pitchFamily="18" charset="0"/>
                      </a:rPr>
                      <m:t>/</m:t>
                    </m:r>
                    <m:r>
                      <a:rPr lang="en-IN" sz="900" i="1" dirty="0" smtClean="0">
                        <a:latin typeface="Cambria Math" panose="02040503050406030204" pitchFamily="18" charset="0"/>
                      </a:rPr>
                      <m:t>𝑇𝑖</m:t>
                    </m:r>
                    <m:sSub>
                      <m:sSubPr>
                        <m:ctrlPr>
                          <a:rPr lang="en-IN" sz="900" i="1" dirty="0" smtClean="0">
                            <a:latin typeface="Cambria Math" panose="02040503050406030204" pitchFamily="18" charset="0"/>
                          </a:rPr>
                        </m:ctrlPr>
                      </m:sSubPr>
                      <m:e>
                        <m:r>
                          <a:rPr lang="en-IN" sz="900" i="1" dirty="0" smtClean="0">
                            <a:latin typeface="Cambria Math" panose="02040503050406030204" pitchFamily="18" charset="0"/>
                          </a:rPr>
                          <m:t>𝑂</m:t>
                        </m:r>
                      </m:e>
                      <m:sub>
                        <m:r>
                          <a:rPr lang="en-IN" sz="900" i="1" dirty="0" smtClean="0">
                            <a:latin typeface="Cambria Math" panose="02040503050406030204" pitchFamily="18" charset="0"/>
                          </a:rPr>
                          <m:t>2</m:t>
                        </m:r>
                        <m:r>
                          <a:rPr lang="en-IN" sz="900" i="1" dirty="0" smtClean="0">
                            <a:latin typeface="Cambria Math" panose="02040503050406030204" pitchFamily="18" charset="0"/>
                          </a:rPr>
                          <m:t>−</m:t>
                        </m:r>
                        <m:r>
                          <a:rPr lang="en-IN" sz="900" i="1" dirty="0" smtClean="0">
                            <a:latin typeface="Cambria Math" panose="02040503050406030204" pitchFamily="18" charset="0"/>
                          </a:rPr>
                          <m:t>𝑥</m:t>
                        </m:r>
                      </m:sub>
                    </m:sSub>
                    <m:r>
                      <a:rPr lang="en-IN" sz="900" i="1" dirty="0" smtClean="0">
                        <a:latin typeface="Cambria Math" panose="02040503050406030204" pitchFamily="18" charset="0"/>
                      </a:rPr>
                      <m:t>/</m:t>
                    </m:r>
                    <m:r>
                      <a:rPr lang="en-IN" sz="900" i="1" dirty="0">
                        <a:latin typeface="Cambria Math" panose="02040503050406030204" pitchFamily="18" charset="0"/>
                      </a:rPr>
                      <m:t>𝑃𝑡</m:t>
                    </m:r>
                  </m:oMath>
                </a14:m>
                <a:r>
                  <a:rPr lang="en-IN" sz="900" dirty="0"/>
                  <a:t> </a:t>
                </a:r>
                <a:r>
                  <a:rPr lang="en-IN" sz="900" dirty="0" err="1"/>
                  <a:t>memristive</a:t>
                </a:r>
                <a:r>
                  <a:rPr lang="en-IN" sz="900" dirty="0"/>
                  <a:t> devices</a:t>
                </a:r>
              </a:p>
              <a:p>
                <a:pPr>
                  <a:buFontTx/>
                  <a:buChar char="-"/>
                </a:pPr>
                <a:r>
                  <a:rPr lang="en-US" sz="900" dirty="0"/>
                  <a:t>A 3-bit associative memory based on digital </a:t>
                </a:r>
                <a14:m>
                  <m:oMath xmlns:m="http://schemas.openxmlformats.org/officeDocument/2006/math">
                    <m:r>
                      <a:rPr lang="en-US" sz="900" i="1" dirty="0" smtClean="0">
                        <a:latin typeface="Cambria Math" panose="02040503050406030204" pitchFamily="18" charset="0"/>
                      </a:rPr>
                      <m:t>𝐻𝑓</m:t>
                    </m:r>
                    <m:sSub>
                      <m:sSubPr>
                        <m:ctrlPr>
                          <a:rPr lang="en-US" sz="900" i="1" dirty="0" smtClean="0">
                            <a:latin typeface="Cambria Math" panose="02040503050406030204" pitchFamily="18" charset="0"/>
                          </a:rPr>
                        </m:ctrlPr>
                      </m:sSubPr>
                      <m:e>
                        <m:r>
                          <a:rPr lang="en-US" sz="900" i="1" dirty="0" smtClean="0">
                            <a:latin typeface="Cambria Math" panose="02040503050406030204" pitchFamily="18" charset="0"/>
                          </a:rPr>
                          <m:t>𝑂</m:t>
                        </m:r>
                      </m:e>
                      <m:sub>
                        <m:r>
                          <a:rPr lang="en-US" sz="900" i="1" dirty="0" smtClean="0">
                            <a:latin typeface="Cambria Math" panose="02040503050406030204" pitchFamily="18" charset="0"/>
                          </a:rPr>
                          <m:t>2</m:t>
                        </m:r>
                      </m:sub>
                    </m:sSub>
                  </m:oMath>
                </a14:m>
                <a:r>
                  <a:rPr lang="en-US" sz="900" dirty="0"/>
                  <a:t> memristors</a:t>
                </a:r>
              </a:p>
              <a:p>
                <a:pPr>
                  <a:buFontTx/>
                  <a:buChar char="-"/>
                </a:pPr>
                <a:r>
                  <a:rPr lang="en-US" sz="900" dirty="0"/>
                  <a:t>simulated annealing within Hopfield</a:t>
                </a:r>
                <a:r>
                  <a:rPr lang="en-IN" sz="900" dirty="0"/>
                  <a:t> networks </a:t>
                </a:r>
                <a:r>
                  <a:rPr lang="en-US" sz="900" dirty="0"/>
                  <a:t>using the inherent chaos in sub-100 nm </a:t>
                </a:r>
                <a14:m>
                  <m:oMath xmlns:m="http://schemas.openxmlformats.org/officeDocument/2006/math">
                    <m:r>
                      <a:rPr lang="en-US" sz="900" i="1" dirty="0" smtClean="0">
                        <a:latin typeface="Cambria Math" panose="02040503050406030204" pitchFamily="18" charset="0"/>
                      </a:rPr>
                      <m:t>𝑁𝑏</m:t>
                    </m:r>
                    <m:sSub>
                      <m:sSubPr>
                        <m:ctrlPr>
                          <a:rPr lang="en-US" sz="900" i="1" dirty="0" smtClean="0">
                            <a:latin typeface="Cambria Math" panose="02040503050406030204" pitchFamily="18" charset="0"/>
                          </a:rPr>
                        </m:ctrlPr>
                      </m:sSubPr>
                      <m:e>
                        <m:r>
                          <a:rPr lang="en-US" sz="900" i="1" dirty="0" smtClean="0">
                            <a:latin typeface="Cambria Math" panose="02040503050406030204" pitchFamily="18" charset="0"/>
                          </a:rPr>
                          <m:t>𝑂</m:t>
                        </m:r>
                      </m:e>
                      <m:sub>
                        <m:r>
                          <a:rPr lang="en-US" sz="900" i="1" dirty="0" smtClean="0">
                            <a:latin typeface="Cambria Math" panose="02040503050406030204" pitchFamily="18" charset="0"/>
                          </a:rPr>
                          <m:t>2</m:t>
                        </m:r>
                      </m:sub>
                    </m:sSub>
                  </m:oMath>
                </a14:m>
                <a:r>
                  <a:rPr lang="en-US" sz="900" dirty="0"/>
                  <a:t> memristors</a:t>
                </a:r>
              </a:p>
              <a:p>
                <a:pPr>
                  <a:buFontTx/>
                  <a:buChar char="-"/>
                </a:pPr>
                <a:r>
                  <a:rPr lang="en-US" sz="900" dirty="0"/>
                  <a:t>An 18-node restricted Boltzmann machine based on a versatile stochastic dot-product engine using </a:t>
                </a:r>
                <a14:m>
                  <m:oMath xmlns:m="http://schemas.openxmlformats.org/officeDocument/2006/math">
                    <m:r>
                      <a:rPr lang="en-US" sz="900" i="1" dirty="0" smtClean="0">
                        <a:latin typeface="Cambria Math" panose="02040503050406030204" pitchFamily="18" charset="0"/>
                      </a:rPr>
                      <m:t>𝑇𝑖</m:t>
                    </m:r>
                    <m:sSub>
                      <m:sSubPr>
                        <m:ctrlPr>
                          <a:rPr lang="en-US" sz="900" i="1" dirty="0" smtClean="0">
                            <a:latin typeface="Cambria Math" panose="02040503050406030204" pitchFamily="18" charset="0"/>
                          </a:rPr>
                        </m:ctrlPr>
                      </m:sSubPr>
                      <m:e>
                        <m:r>
                          <a:rPr lang="en-US" sz="900" i="1" dirty="0" smtClean="0">
                            <a:latin typeface="Cambria Math" panose="02040503050406030204" pitchFamily="18" charset="0"/>
                          </a:rPr>
                          <m:t>𝑂</m:t>
                        </m:r>
                      </m:e>
                      <m:sub>
                        <m:r>
                          <a:rPr lang="en-US" sz="900" i="1" dirty="0" smtClean="0">
                            <a:latin typeface="Cambria Math" panose="02040503050406030204" pitchFamily="18" charset="0"/>
                          </a:rPr>
                          <m:t>2</m:t>
                        </m:r>
                      </m:sub>
                    </m:sSub>
                  </m:oMath>
                </a14:m>
                <a:r>
                  <a:rPr lang="en-US" sz="900" dirty="0"/>
                  <a:t> </a:t>
                </a:r>
                <a:r>
                  <a:rPr lang="en-US" sz="900" dirty="0" err="1"/>
                  <a:t>memristive</a:t>
                </a:r>
                <a:r>
                  <a:rPr lang="en-US" sz="900" dirty="0"/>
                  <a:t> crossbars</a:t>
                </a:r>
              </a:p>
              <a:p>
                <a:pPr>
                  <a:buFontTx/>
                  <a:buChar char="-"/>
                </a:pPr>
                <a:r>
                  <a:rPr lang="en-US" sz="900" dirty="0"/>
                  <a:t>Inherently random switching mechanism of memories to implement stochastic sigmoid neuron functionality and simulated annealing. But such implementations suffer from the limited switching endurance, cycle-to-cycle and device-to-device variations, and scalability issues</a:t>
                </a:r>
              </a:p>
              <a:p>
                <a:pPr>
                  <a:buFontTx/>
                  <a:buChar char="-"/>
                </a:pPr>
                <a:r>
                  <a:rPr lang="en-US" sz="900" dirty="0"/>
                  <a:t>A 3-bit associative memory based on the Hopfield model using Y-flash memories</a:t>
                </a:r>
              </a:p>
              <a:p>
                <a:pPr>
                  <a:buFontTx/>
                  <a:buChar char="-"/>
                </a:pPr>
                <a:r>
                  <a:rPr lang="en-US" sz="900" dirty="0"/>
                  <a:t>Hardware implementation of simulated, chaotic, and adjustable annealing within HNNs [The prev. paper in this presentation]</a:t>
                </a:r>
              </a:p>
              <a:p>
                <a:pPr marL="114300" indent="0">
                  <a:buNone/>
                </a:pPr>
                <a:endParaRPr lang="en-US" sz="1000" dirty="0"/>
              </a:p>
            </p:txBody>
          </p:sp>
        </mc:Choice>
        <mc:Fallback xmlns="">
          <p:sp>
            <p:nvSpPr>
              <p:cNvPr id="3" name="Text Placeholder 2">
                <a:extLst>
                  <a:ext uri="{FF2B5EF4-FFF2-40B4-BE49-F238E27FC236}">
                    <a16:creationId xmlns:a16="http://schemas.microsoft.com/office/drawing/2014/main" id="{FDE659CC-9E71-7BAE-2B96-D51EF2A0D76C}"/>
                  </a:ext>
                </a:extLst>
              </p:cNvPr>
              <p:cNvSpPr>
                <a:spLocks noGrp="1" noRot="1" noChangeAspect="1" noMove="1" noResize="1" noEditPoints="1" noAdjustHandles="1" noChangeArrowheads="1" noChangeShapeType="1" noTextEdit="1"/>
              </p:cNvSpPr>
              <p:nvPr>
                <p:ph type="body" idx="1"/>
              </p:nvPr>
            </p:nvSpPr>
            <p:spPr>
              <a:xfrm>
                <a:off x="311700" y="1058225"/>
                <a:ext cx="8520600" cy="3640250"/>
              </a:xfrm>
              <a:blipFill>
                <a:blip r:embed="rId3"/>
                <a:stretch>
                  <a:fillRect b="-9715"/>
                </a:stretch>
              </a:blipFill>
            </p:spPr>
            <p:txBody>
              <a:bodyPr/>
              <a:lstStyle/>
              <a:p>
                <a:r>
                  <a:rPr lang="en-IN">
                    <a:noFill/>
                  </a:rPr>
                  <a:t> </a:t>
                </a:r>
              </a:p>
            </p:txBody>
          </p:sp>
        </mc:Fallback>
      </mc:AlternateContent>
    </p:spTree>
    <p:extLst>
      <p:ext uri="{BB962C8B-B14F-4D97-AF65-F5344CB8AC3E}">
        <p14:creationId xmlns:p14="http://schemas.microsoft.com/office/powerpoint/2010/main" val="21964492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8028D-E407-3F29-A976-92A447A78756}"/>
              </a:ext>
            </a:extLst>
          </p:cNvPr>
          <p:cNvSpPr>
            <a:spLocks noGrp="1"/>
          </p:cNvSpPr>
          <p:nvPr>
            <p:ph type="title"/>
          </p:nvPr>
        </p:nvSpPr>
        <p:spPr/>
        <p:txBody>
          <a:bodyPr>
            <a:normAutofit fontScale="90000"/>
          </a:bodyPr>
          <a:lstStyle/>
          <a:p>
            <a:r>
              <a:rPr lang="en-IN" dirty="0"/>
              <a:t>Weight Annealing</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B0FCFB57-FA81-BE2B-22C4-295133440CB4}"/>
                  </a:ext>
                </a:extLst>
              </p:cNvPr>
              <p:cNvSpPr>
                <a:spLocks noGrp="1"/>
              </p:cNvSpPr>
              <p:nvPr>
                <p:ph type="body" idx="1"/>
              </p:nvPr>
            </p:nvSpPr>
            <p:spPr>
              <a:xfrm>
                <a:off x="311700" y="1171600"/>
                <a:ext cx="4938483" cy="3397200"/>
              </a:xfrm>
            </p:spPr>
            <p:txBody>
              <a:bodyPr>
                <a:normAutofit fontScale="62500" lnSpcReduction="20000"/>
              </a:bodyPr>
              <a:lstStyle/>
              <a:p>
                <a:pPr marL="114300" indent="0">
                  <a:buNone/>
                </a:pPr>
                <a:r>
                  <a:rPr lang="en-US" dirty="0"/>
                  <a:t>Slowly modulate the energy landscape of the HNN, starting from a funnel shape with a deep global optimum that lets the network “trap the ground state” and tends to remain in it.</a:t>
                </a:r>
              </a:p>
              <a:p>
                <a:pPr marL="114300" indent="0">
                  <a:buNone/>
                </a:pPr>
                <a14:m>
                  <m:oMathPara xmlns:m="http://schemas.openxmlformats.org/officeDocument/2006/math">
                    <m:oMathParaPr>
                      <m:jc m:val="centerGroup"/>
                    </m:oMathParaPr>
                    <m:oMath xmlns:m="http://schemas.openxmlformats.org/officeDocument/2006/math">
                      <m:r>
                        <a:rPr lang="pl-PL" i="1" dirty="0" smtClean="0">
                          <a:latin typeface="Cambria Math" panose="02040503050406030204" pitchFamily="18" charset="0"/>
                        </a:rPr>
                        <m:t>𝐸</m:t>
                      </m:r>
                      <m:d>
                        <m:dPr>
                          <m:ctrlPr>
                            <a:rPr lang="pl-PL" i="1" dirty="0" smtClean="0">
                              <a:latin typeface="Cambria Math" panose="02040503050406030204" pitchFamily="18" charset="0"/>
                            </a:rPr>
                          </m:ctrlPr>
                        </m:dPr>
                        <m:e>
                          <m:r>
                            <a:rPr lang="pl-PL" i="1" dirty="0" smtClean="0">
                              <a:latin typeface="Cambria Math" panose="02040503050406030204" pitchFamily="18" charset="0"/>
                            </a:rPr>
                            <m:t>𝑡</m:t>
                          </m:r>
                        </m:e>
                      </m:d>
                      <m:r>
                        <a:rPr lang="en-US" i="1" dirty="0" smtClean="0">
                          <a:latin typeface="Cambria Math" panose="02040503050406030204" pitchFamily="18" charset="0"/>
                        </a:rPr>
                        <m:t>=</m:t>
                      </m:r>
                      <m:r>
                        <a:rPr lang="pl-PL" i="1" dirty="0" smtClean="0">
                          <a:latin typeface="Cambria Math" panose="02040503050406030204" pitchFamily="18" charset="0"/>
                        </a:rPr>
                        <m:t>−</m:t>
                      </m:r>
                      <m:f>
                        <m:fPr>
                          <m:ctrlPr>
                            <a:rPr lang="en-US" b="0" i="1" dirty="0" smtClean="0">
                              <a:latin typeface="Cambria Math" panose="02040503050406030204" pitchFamily="18" charset="0"/>
                            </a:rPr>
                          </m:ctrlPr>
                        </m:fPr>
                        <m:num>
                          <m:r>
                            <a:rPr lang="pl-PL" i="1" dirty="0">
                              <a:latin typeface="Cambria Math" panose="02040503050406030204" pitchFamily="18" charset="0"/>
                            </a:rPr>
                            <m:t>1</m:t>
                          </m:r>
                        </m:num>
                        <m:den>
                          <m:r>
                            <a:rPr lang="pl-PL" i="1" dirty="0">
                              <a:latin typeface="Cambria Math" panose="02040503050406030204" pitchFamily="18" charset="0"/>
                            </a:rPr>
                            <m:t>2</m:t>
                          </m:r>
                        </m:den>
                      </m:f>
                      <m:r>
                        <a:rPr lang="pl-PL" i="1" dirty="0">
                          <a:latin typeface="Cambria Math" panose="02040503050406030204" pitchFamily="18" charset="0"/>
                        </a:rPr>
                        <m:t> </m:t>
                      </m:r>
                      <m:nary>
                        <m:naryPr>
                          <m:chr m:val="∑"/>
                          <m:ctrlPr>
                            <a:rPr lang="en-US" b="0" i="1" dirty="0" smtClean="0">
                              <a:latin typeface="Cambria Math" panose="02040503050406030204" pitchFamily="18" charset="0"/>
                            </a:rPr>
                          </m:ctrlPr>
                        </m:naryPr>
                        <m:sub>
                          <m:r>
                            <a:rPr lang="pl-PL" i="1" dirty="0">
                              <a:latin typeface="Cambria Math" panose="02040503050406030204" pitchFamily="18" charset="0"/>
                            </a:rPr>
                            <m:t>𝑖</m:t>
                          </m:r>
                          <m:r>
                            <a:rPr lang="pl-PL" i="1" dirty="0">
                              <a:latin typeface="Cambria Math" panose="02040503050406030204" pitchFamily="18" charset="0"/>
                            </a:rPr>
                            <m:t> = 1</m:t>
                          </m:r>
                        </m:sub>
                        <m:sup>
                          <m:r>
                            <a:rPr lang="en-US" b="0" i="1" dirty="0" smtClean="0">
                              <a:latin typeface="Cambria Math" panose="02040503050406030204" pitchFamily="18" charset="0"/>
                            </a:rPr>
                            <m:t>𝑁</m:t>
                          </m:r>
                        </m:sup>
                        <m:e>
                          <m:nary>
                            <m:naryPr>
                              <m:chr m:val="∑"/>
                              <m:ctrlPr>
                                <a:rPr lang="en-US" b="0" i="1" dirty="0" smtClean="0">
                                  <a:latin typeface="Cambria Math" panose="02040503050406030204" pitchFamily="18" charset="0"/>
                                </a:rPr>
                              </m:ctrlPr>
                            </m:naryPr>
                            <m:sub>
                              <m:r>
                                <a:rPr lang="pl-PL" i="1" dirty="0">
                                  <a:latin typeface="Cambria Math" panose="02040503050406030204" pitchFamily="18" charset="0"/>
                                </a:rPr>
                                <m:t>𝑗</m:t>
                              </m:r>
                              <m:r>
                                <a:rPr lang="pl-PL" i="1" dirty="0">
                                  <a:latin typeface="Cambria Math" panose="02040503050406030204" pitchFamily="18" charset="0"/>
                                </a:rPr>
                                <m:t> = 1</m:t>
                              </m:r>
                            </m:sub>
                            <m:sup>
                              <m:r>
                                <a:rPr lang="pl-PL" i="1" dirty="0">
                                  <a:latin typeface="Cambria Math" panose="02040503050406030204" pitchFamily="18" charset="0"/>
                                </a:rPr>
                                <m:t>𝑁</m:t>
                              </m:r>
                            </m:sup>
                            <m:e>
                              <m:sSub>
                                <m:sSubPr>
                                  <m:ctrlPr>
                                    <a:rPr lang="en-US" b="0" i="1" dirty="0" smtClean="0">
                                      <a:latin typeface="Cambria Math" panose="02040503050406030204" pitchFamily="18" charset="0"/>
                                    </a:rPr>
                                  </m:ctrlPr>
                                </m:sSubPr>
                                <m:e>
                                  <m:r>
                                    <a:rPr lang="pl-PL" i="1" dirty="0">
                                      <a:latin typeface="Cambria Math" panose="02040503050406030204" pitchFamily="18" charset="0"/>
                                    </a:rPr>
                                    <m:t>𝑤</m:t>
                                  </m:r>
                                </m:e>
                                <m:sub>
                                  <m:r>
                                    <a:rPr lang="pl-PL" i="1" dirty="0">
                                      <a:latin typeface="Cambria Math" panose="02040503050406030204" pitchFamily="18" charset="0"/>
                                    </a:rPr>
                                    <m:t>𝑖𝑗</m:t>
                                  </m:r>
                                </m:sub>
                              </m:sSub>
                              <m:d>
                                <m:dPr>
                                  <m:ctrlPr>
                                    <a:rPr lang="pl-PL" b="0" i="1" dirty="0" smtClean="0">
                                      <a:latin typeface="Cambria Math" panose="02040503050406030204" pitchFamily="18" charset="0"/>
                                    </a:rPr>
                                  </m:ctrlPr>
                                </m:dPr>
                                <m:e>
                                  <m:r>
                                    <a:rPr lang="pl-PL" i="1" dirty="0">
                                      <a:latin typeface="Cambria Math" panose="02040503050406030204" pitchFamily="18" charset="0"/>
                                    </a:rPr>
                                    <m:t>𝑡</m:t>
                                  </m:r>
                                </m:e>
                              </m:d>
                              <m:sSub>
                                <m:sSubPr>
                                  <m:ctrlPr>
                                    <a:rPr lang="en-US" b="0" i="1" dirty="0" smtClean="0">
                                      <a:latin typeface="Cambria Math" panose="02040503050406030204" pitchFamily="18" charset="0"/>
                                    </a:rPr>
                                  </m:ctrlPr>
                                </m:sSubPr>
                                <m:e>
                                  <m:r>
                                    <a:rPr lang="pl-PL" i="1" dirty="0">
                                      <a:latin typeface="Cambria Math" panose="02040503050406030204" pitchFamily="18" charset="0"/>
                                    </a:rPr>
                                    <m:t>𝑈</m:t>
                                  </m:r>
                                </m:e>
                                <m:sub>
                                  <m:r>
                                    <a:rPr lang="pl-PL" i="1" dirty="0">
                                      <a:latin typeface="Cambria Math" panose="02040503050406030204" pitchFamily="18" charset="0"/>
                                    </a:rPr>
                                    <m:t>𝑖</m:t>
                                  </m:r>
                                </m:sub>
                              </m:sSub>
                              <m:d>
                                <m:dPr>
                                  <m:ctrlPr>
                                    <a:rPr lang="pl-PL" b="0" i="1" dirty="0" smtClean="0">
                                      <a:latin typeface="Cambria Math" panose="02040503050406030204" pitchFamily="18" charset="0"/>
                                    </a:rPr>
                                  </m:ctrlPr>
                                </m:dPr>
                                <m:e>
                                  <m:r>
                                    <a:rPr lang="pl-PL" i="1" dirty="0">
                                      <a:latin typeface="Cambria Math" panose="02040503050406030204" pitchFamily="18" charset="0"/>
                                    </a:rPr>
                                    <m:t>𝑡</m:t>
                                  </m:r>
                                </m:e>
                              </m:d>
                              <m:sSub>
                                <m:sSubPr>
                                  <m:ctrlPr>
                                    <a:rPr lang="en-US" b="0" i="1" dirty="0" smtClean="0">
                                      <a:latin typeface="Cambria Math" panose="02040503050406030204" pitchFamily="18" charset="0"/>
                                    </a:rPr>
                                  </m:ctrlPr>
                                </m:sSubPr>
                                <m:e>
                                  <m:r>
                                    <a:rPr lang="pl-PL" i="1" dirty="0">
                                      <a:latin typeface="Cambria Math" panose="02040503050406030204" pitchFamily="18" charset="0"/>
                                    </a:rPr>
                                    <m:t>𝑈</m:t>
                                  </m:r>
                                </m:e>
                                <m:sub>
                                  <m:r>
                                    <a:rPr lang="pl-PL" i="1" dirty="0">
                                      <a:latin typeface="Cambria Math" panose="02040503050406030204" pitchFamily="18" charset="0"/>
                                    </a:rPr>
                                    <m:t>𝑗</m:t>
                                  </m:r>
                                </m:sub>
                              </m:sSub>
                              <m:d>
                                <m:dPr>
                                  <m:ctrlPr>
                                    <a:rPr lang="pl-PL" b="0" i="1" dirty="0" smtClean="0">
                                      <a:latin typeface="Cambria Math" panose="02040503050406030204" pitchFamily="18" charset="0"/>
                                    </a:rPr>
                                  </m:ctrlPr>
                                </m:dPr>
                                <m:e>
                                  <m:r>
                                    <a:rPr lang="pl-PL" i="1" dirty="0">
                                      <a:latin typeface="Cambria Math" panose="02040503050406030204" pitchFamily="18" charset="0"/>
                                    </a:rPr>
                                    <m:t>𝑡</m:t>
                                  </m:r>
                                </m:e>
                              </m:d>
                            </m:e>
                          </m:nary>
                        </m:e>
                      </m:nary>
                      <m:r>
                        <a:rPr lang="pl-PL" i="1" dirty="0">
                          <a:latin typeface="Cambria Math" panose="02040503050406030204" pitchFamily="18" charset="0"/>
                        </a:rPr>
                        <m:t> −</m:t>
                      </m:r>
                      <m:nary>
                        <m:naryPr>
                          <m:chr m:val="∑"/>
                          <m:ctrlPr>
                            <a:rPr lang="en-US" b="0" i="1" dirty="0" smtClean="0">
                              <a:latin typeface="Cambria Math" panose="02040503050406030204" pitchFamily="18" charset="0"/>
                            </a:rPr>
                          </m:ctrlPr>
                        </m:naryPr>
                        <m:sub>
                          <m:r>
                            <a:rPr lang="pl-PL" i="1" dirty="0">
                              <a:latin typeface="Cambria Math" panose="02040503050406030204" pitchFamily="18" charset="0"/>
                            </a:rPr>
                            <m:t>𝑖</m:t>
                          </m:r>
                          <m:r>
                            <a:rPr lang="pl-PL" i="1" dirty="0">
                              <a:latin typeface="Cambria Math" panose="02040503050406030204" pitchFamily="18" charset="0"/>
                            </a:rPr>
                            <m:t>=1</m:t>
                          </m:r>
                        </m:sub>
                        <m:sup>
                          <m:r>
                            <a:rPr lang="pl-PL" i="1" dirty="0">
                              <a:latin typeface="Cambria Math" panose="02040503050406030204" pitchFamily="18" charset="0"/>
                            </a:rPr>
                            <m:t>𝑁</m:t>
                          </m:r>
                        </m:sup>
                        <m:e>
                          <m:sSubSup>
                            <m:sSubSupPr>
                              <m:ctrlPr>
                                <a:rPr lang="en-US" b="0" i="1" dirty="0" smtClean="0">
                                  <a:latin typeface="Cambria Math" panose="02040503050406030204" pitchFamily="18" charset="0"/>
                                </a:rPr>
                              </m:ctrlPr>
                            </m:sSubSupPr>
                            <m:e>
                              <m:r>
                                <a:rPr lang="pl-PL" i="1" dirty="0">
                                  <a:latin typeface="Cambria Math" panose="02040503050406030204" pitchFamily="18" charset="0"/>
                                </a:rPr>
                                <m:t>𝑇</m:t>
                              </m:r>
                            </m:e>
                            <m:sub>
                              <m:r>
                                <a:rPr lang="pl-PL" i="1" dirty="0">
                                  <a:latin typeface="Cambria Math" panose="02040503050406030204" pitchFamily="18" charset="0"/>
                                </a:rPr>
                                <m:t>𝑗</m:t>
                              </m:r>
                            </m:sub>
                            <m:sup>
                              <m:r>
                                <a:rPr lang="pl-PL" i="1" dirty="0">
                                  <a:latin typeface="Cambria Math" panose="02040503050406030204" pitchFamily="18" charset="0"/>
                                </a:rPr>
                                <m:t>𝑏</m:t>
                              </m:r>
                            </m:sup>
                          </m:sSubSup>
                          <m:sSub>
                            <m:sSubPr>
                              <m:ctrlPr>
                                <a:rPr lang="en-US" b="0" i="1" dirty="0" smtClean="0">
                                  <a:latin typeface="Cambria Math" panose="02040503050406030204" pitchFamily="18" charset="0"/>
                                </a:rPr>
                              </m:ctrlPr>
                            </m:sSubPr>
                            <m:e>
                              <m:r>
                                <a:rPr lang="pl-PL" i="1" dirty="0">
                                  <a:latin typeface="Cambria Math" panose="02040503050406030204" pitchFamily="18" charset="0"/>
                                </a:rPr>
                                <m:t>𝑈</m:t>
                              </m:r>
                            </m:e>
                            <m:sub>
                              <m:r>
                                <a:rPr lang="pl-PL" i="1" dirty="0">
                                  <a:latin typeface="Cambria Math" panose="02040503050406030204" pitchFamily="18" charset="0"/>
                                </a:rPr>
                                <m:t>𝑗</m:t>
                              </m:r>
                            </m:sub>
                          </m:sSub>
                          <m:d>
                            <m:dPr>
                              <m:ctrlPr>
                                <a:rPr lang="pl-PL" i="1" dirty="0">
                                  <a:latin typeface="Cambria Math" panose="02040503050406030204" pitchFamily="18" charset="0"/>
                                </a:rPr>
                              </m:ctrlPr>
                            </m:dPr>
                            <m:e>
                              <m:r>
                                <a:rPr lang="pl-PL" i="1" dirty="0">
                                  <a:latin typeface="Cambria Math" panose="02040503050406030204" pitchFamily="18" charset="0"/>
                                </a:rPr>
                                <m:t>𝑡</m:t>
                              </m:r>
                            </m:e>
                          </m:d>
                        </m:e>
                      </m:nary>
                      <m:r>
                        <a:rPr lang="en-IN" b="0" i="1" dirty="0" smtClean="0">
                          <a:latin typeface="Cambria Math" panose="02040503050406030204" pitchFamily="18" charset="0"/>
                        </a:rPr>
                        <m:t> ;        </m:t>
                      </m:r>
                      <m:sSub>
                        <m:sSubPr>
                          <m:ctrlPr>
                            <a:rPr lang="en-IN" b="0" i="1" dirty="0" smtClean="0">
                              <a:latin typeface="Cambria Math" panose="02040503050406030204" pitchFamily="18" charset="0"/>
                            </a:rPr>
                          </m:ctrlPr>
                        </m:sSubPr>
                        <m:e>
                          <m:r>
                            <a:rPr lang="en-IN" b="0" i="1" dirty="0" smtClean="0">
                              <a:latin typeface="Cambria Math" panose="02040503050406030204" pitchFamily="18" charset="0"/>
                            </a:rPr>
                            <m:t>𝑤</m:t>
                          </m:r>
                        </m:e>
                        <m:sub>
                          <m:r>
                            <a:rPr lang="en-IN" b="0" i="1" dirty="0" smtClean="0">
                              <a:latin typeface="Cambria Math" panose="02040503050406030204" pitchFamily="18" charset="0"/>
                            </a:rPr>
                            <m:t>𝑖𝑗</m:t>
                          </m:r>
                        </m:sub>
                      </m:sSub>
                      <m:r>
                        <a:rPr lang="en-IN" b="0" i="1" dirty="0" smtClean="0">
                          <a:latin typeface="Cambria Math" panose="02040503050406030204" pitchFamily="18" charset="0"/>
                        </a:rPr>
                        <m:t>=</m:t>
                      </m:r>
                      <m:sSub>
                        <m:sSubPr>
                          <m:ctrlPr>
                            <a:rPr lang="en-IN" b="0" i="1" dirty="0" smtClean="0">
                              <a:latin typeface="Cambria Math" panose="02040503050406030204" pitchFamily="18" charset="0"/>
                            </a:rPr>
                          </m:ctrlPr>
                        </m:sSubPr>
                        <m:e>
                          <m:r>
                            <a:rPr lang="en-IN" b="0" i="1" dirty="0" smtClean="0">
                              <a:latin typeface="Cambria Math" panose="02040503050406030204" pitchFamily="18" charset="0"/>
                            </a:rPr>
                            <m:t>𝑇</m:t>
                          </m:r>
                        </m:e>
                        <m:sub>
                          <m:r>
                            <a:rPr lang="en-IN" b="0" i="1" dirty="0" smtClean="0">
                              <a:latin typeface="Cambria Math" panose="02040503050406030204" pitchFamily="18" charset="0"/>
                            </a:rPr>
                            <m:t>𝑖𝑗</m:t>
                          </m:r>
                        </m:sub>
                      </m:sSub>
                      <m:r>
                        <a:rPr lang="en-IN" b="0" i="1" dirty="0" smtClean="0">
                          <a:latin typeface="Cambria Math" panose="02040503050406030204" pitchFamily="18" charset="0"/>
                        </a:rPr>
                        <m:t>(1−</m:t>
                      </m:r>
                      <m:sSup>
                        <m:sSupPr>
                          <m:ctrlPr>
                            <a:rPr lang="en-IN" b="0" i="1" dirty="0" smtClean="0">
                              <a:latin typeface="Cambria Math" panose="02040503050406030204" pitchFamily="18" charset="0"/>
                            </a:rPr>
                          </m:ctrlPr>
                        </m:sSupPr>
                        <m:e>
                          <m:r>
                            <a:rPr lang="en-IN" b="0" i="1" dirty="0" smtClean="0">
                              <a:latin typeface="Cambria Math" panose="02040503050406030204" pitchFamily="18" charset="0"/>
                            </a:rPr>
                            <m:t>𝑒</m:t>
                          </m:r>
                        </m:e>
                        <m:sup>
                          <m:r>
                            <a:rPr lang="en-IN" b="0" i="1" dirty="0" smtClean="0">
                              <a:latin typeface="Cambria Math" panose="02040503050406030204" pitchFamily="18" charset="0"/>
                            </a:rPr>
                            <m:t>−</m:t>
                          </m:r>
                          <m:f>
                            <m:fPr>
                              <m:ctrlPr>
                                <a:rPr lang="en-IN" b="0" i="1" dirty="0" smtClean="0">
                                  <a:latin typeface="Cambria Math" panose="02040503050406030204" pitchFamily="18" charset="0"/>
                                </a:rPr>
                              </m:ctrlPr>
                            </m:fPr>
                            <m:num>
                              <m:r>
                                <a:rPr lang="en-IN" b="0" i="1" dirty="0" smtClean="0">
                                  <a:latin typeface="Cambria Math" panose="02040503050406030204" pitchFamily="18" charset="0"/>
                                </a:rPr>
                                <m:t>𝑡</m:t>
                              </m:r>
                            </m:num>
                            <m:den>
                              <m:r>
                                <a:rPr lang="en-IN" b="0" i="1" dirty="0" smtClean="0">
                                  <a:latin typeface="Cambria Math" panose="02040503050406030204" pitchFamily="18" charset="0"/>
                                </a:rPr>
                                <m:t>𝜏</m:t>
                              </m:r>
                            </m:den>
                          </m:f>
                        </m:sup>
                      </m:sSup>
                      <m:r>
                        <a:rPr lang="en-IN" b="0" i="1" dirty="0" smtClean="0">
                          <a:latin typeface="Cambria Math" panose="02040503050406030204" pitchFamily="18" charset="0"/>
                        </a:rPr>
                        <m:t>)</m:t>
                      </m:r>
                    </m:oMath>
                  </m:oMathPara>
                </a14:m>
                <a:endParaRPr lang="en-IN" dirty="0"/>
              </a:p>
              <a:p>
                <a:pPr marL="114300" indent="0">
                  <a:buNone/>
                </a:pPr>
                <a:endParaRPr lang="en-US" dirty="0"/>
              </a:p>
              <a:p>
                <a:pPr marL="114300" indent="0">
                  <a:buNone/>
                </a:pPr>
                <a:r>
                  <a:rPr lang="en-US" dirty="0"/>
                  <a:t>As the weights in the network is varied, the problem energy changes. While the network is steadily evolving, the ground state (or the </a:t>
                </a:r>
                <a:r>
                  <a:rPr lang="en-US" i="1" dirty="0"/>
                  <a:t>transitory global optimum state</a:t>
                </a:r>
                <a:r>
                  <a:rPr lang="en-US" dirty="0"/>
                  <a:t>) of the system increases, and its location changes several times.</a:t>
                </a:r>
              </a:p>
              <a:p>
                <a:pPr marL="114300" indent="0">
                  <a:buNone/>
                </a:pPr>
                <a:endParaRPr lang="en-US" dirty="0"/>
              </a:p>
              <a:p>
                <a:pPr marL="114300" indent="0">
                  <a:buNone/>
                </a:pPr>
                <a:r>
                  <a:rPr lang="en-US" dirty="0"/>
                  <a:t>The weight annealing technique is experimentally shown to achieve the global optimum a few updates after the initialization on average, and subsequently follows the curve of the global optimum.</a:t>
                </a:r>
              </a:p>
              <a:p>
                <a:pPr marL="114300" indent="0">
                  <a:buNone/>
                </a:pPr>
                <a:endParaRPr lang="en-IN" dirty="0"/>
              </a:p>
              <a:p>
                <a:pPr marL="114300" indent="0">
                  <a:buNone/>
                </a:pPr>
                <a:r>
                  <a:rPr lang="en-US" dirty="0"/>
                  <a:t>A constant ‘on’ voltage, which is the same as the tuning voltage, drives the bias column. The applied voltage to the rest of the devices during the runtime to adjust the synaptic weights (exponentially/linearly).</a:t>
                </a:r>
                <a:endParaRPr lang="en-IN" dirty="0"/>
              </a:p>
            </p:txBody>
          </p:sp>
        </mc:Choice>
        <mc:Fallback xmlns="">
          <p:sp>
            <p:nvSpPr>
              <p:cNvPr id="3" name="Text Placeholder 2">
                <a:extLst>
                  <a:ext uri="{FF2B5EF4-FFF2-40B4-BE49-F238E27FC236}">
                    <a16:creationId xmlns:a16="http://schemas.microsoft.com/office/drawing/2014/main" id="{B0FCFB57-FA81-BE2B-22C4-295133440CB4}"/>
                  </a:ext>
                </a:extLst>
              </p:cNvPr>
              <p:cNvSpPr>
                <a:spLocks noGrp="1" noRot="1" noChangeAspect="1" noMove="1" noResize="1" noEditPoints="1" noAdjustHandles="1" noChangeArrowheads="1" noChangeShapeType="1" noTextEdit="1"/>
              </p:cNvSpPr>
              <p:nvPr>
                <p:ph type="body" idx="1"/>
              </p:nvPr>
            </p:nvSpPr>
            <p:spPr>
              <a:xfrm>
                <a:off x="311700" y="1171600"/>
                <a:ext cx="4938483" cy="3397200"/>
              </a:xfrm>
              <a:blipFill>
                <a:blip r:embed="rId2"/>
                <a:stretch>
                  <a:fillRect/>
                </a:stretch>
              </a:blipFill>
            </p:spPr>
            <p:txBody>
              <a:bodyPr/>
              <a:lstStyle/>
              <a:p>
                <a:r>
                  <a:rPr lang="en-IN">
                    <a:noFill/>
                  </a:rPr>
                  <a:t> </a:t>
                </a:r>
              </a:p>
            </p:txBody>
          </p:sp>
        </mc:Fallback>
      </mc:AlternateContent>
      <p:pic>
        <p:nvPicPr>
          <p:cNvPr id="7" name="Picture 6">
            <a:extLst>
              <a:ext uri="{FF2B5EF4-FFF2-40B4-BE49-F238E27FC236}">
                <a16:creationId xmlns:a16="http://schemas.microsoft.com/office/drawing/2014/main" id="{CBCE65FD-372A-548C-6873-0899F4490D0E}"/>
              </a:ext>
            </a:extLst>
          </p:cNvPr>
          <p:cNvPicPr>
            <a:picLocks noChangeAspect="1"/>
          </p:cNvPicPr>
          <p:nvPr/>
        </p:nvPicPr>
        <p:blipFill>
          <a:blip r:embed="rId3"/>
          <a:stretch>
            <a:fillRect/>
          </a:stretch>
        </p:blipFill>
        <p:spPr>
          <a:xfrm>
            <a:off x="5250183" y="873150"/>
            <a:ext cx="3582117" cy="3397200"/>
          </a:xfrm>
          <a:prstGeom prst="rect">
            <a:avLst/>
          </a:prstGeom>
        </p:spPr>
      </p:pic>
      <p:sp>
        <p:nvSpPr>
          <p:cNvPr id="9" name="TextBox 8">
            <a:extLst>
              <a:ext uri="{FF2B5EF4-FFF2-40B4-BE49-F238E27FC236}">
                <a16:creationId xmlns:a16="http://schemas.microsoft.com/office/drawing/2014/main" id="{81FE63E1-455F-70BF-1367-D2F7E92B80E6}"/>
              </a:ext>
            </a:extLst>
          </p:cNvPr>
          <p:cNvSpPr txBox="1"/>
          <p:nvPr/>
        </p:nvSpPr>
        <p:spPr>
          <a:xfrm>
            <a:off x="5114693" y="4306866"/>
            <a:ext cx="3717607" cy="461665"/>
          </a:xfrm>
          <a:prstGeom prst="rect">
            <a:avLst/>
          </a:prstGeom>
          <a:noFill/>
        </p:spPr>
        <p:txBody>
          <a:bodyPr wrap="square">
            <a:spAutoFit/>
          </a:bodyPr>
          <a:lstStyle/>
          <a:p>
            <a:pPr algn="just"/>
            <a:r>
              <a:rPr lang="en-US" sz="800" dirty="0">
                <a:latin typeface="Old Standard TT" panose="020B0604020202020204" charset="0"/>
              </a:rPr>
              <a:t>The energy evolution of each state during weight annealing for 200 epochs and τ = 40. The black curve marks the transitory ground state of the system. The magenta curve shows the average transitory energy over 128 runs.</a:t>
            </a:r>
            <a:endParaRPr lang="en-IN" sz="800" dirty="0">
              <a:latin typeface="Old Standard TT" panose="020B0604020202020204" charset="0"/>
            </a:endParaRPr>
          </a:p>
        </p:txBody>
      </p:sp>
    </p:spTree>
    <p:extLst>
      <p:ext uri="{BB962C8B-B14F-4D97-AF65-F5344CB8AC3E}">
        <p14:creationId xmlns:p14="http://schemas.microsoft.com/office/powerpoint/2010/main" val="9290258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D1045-D43C-3ED7-2EBC-A4D0B4B21792}"/>
              </a:ext>
            </a:extLst>
          </p:cNvPr>
          <p:cNvSpPr>
            <a:spLocks noGrp="1"/>
          </p:cNvSpPr>
          <p:nvPr>
            <p:ph type="title"/>
          </p:nvPr>
        </p:nvSpPr>
        <p:spPr/>
        <p:txBody>
          <a:bodyPr>
            <a:normAutofit fontScale="90000"/>
          </a:bodyPr>
          <a:lstStyle/>
          <a:p>
            <a:r>
              <a:rPr lang="en-IN" dirty="0"/>
              <a:t>Implementation of Weight Annealing</a:t>
            </a:r>
          </a:p>
        </p:txBody>
      </p:sp>
      <p:sp>
        <p:nvSpPr>
          <p:cNvPr id="3" name="Text Placeholder 2">
            <a:extLst>
              <a:ext uri="{FF2B5EF4-FFF2-40B4-BE49-F238E27FC236}">
                <a16:creationId xmlns:a16="http://schemas.microsoft.com/office/drawing/2014/main" id="{30B22129-D723-B1AB-AB09-2FEF841E5D3D}"/>
              </a:ext>
            </a:extLst>
          </p:cNvPr>
          <p:cNvSpPr>
            <a:spLocks noGrp="1"/>
          </p:cNvSpPr>
          <p:nvPr>
            <p:ph type="body" idx="1"/>
          </p:nvPr>
        </p:nvSpPr>
        <p:spPr/>
        <p:txBody>
          <a:bodyPr>
            <a:normAutofit fontScale="47500" lnSpcReduction="20000"/>
          </a:bodyPr>
          <a:lstStyle/>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r>
              <a:rPr lang="en-US" dirty="0"/>
              <a:t>Values R, C, and I depend on the problem size and technology, and determine the annealing schedule. Switch S resets the network to the initial condition. The selected neuron is determined by the input address to the decoder, and the operation is synchronized with the sampling clock (ϕ) in dynamic comparator</a:t>
            </a:r>
            <a:endParaRPr lang="en-IN" dirty="0"/>
          </a:p>
        </p:txBody>
      </p:sp>
      <p:pic>
        <p:nvPicPr>
          <p:cNvPr id="5" name="Picture 4">
            <a:extLst>
              <a:ext uri="{FF2B5EF4-FFF2-40B4-BE49-F238E27FC236}">
                <a16:creationId xmlns:a16="http://schemas.microsoft.com/office/drawing/2014/main" id="{CB30227C-DF04-B17B-4D95-D8E1C3DB97B5}"/>
              </a:ext>
            </a:extLst>
          </p:cNvPr>
          <p:cNvPicPr>
            <a:picLocks noChangeAspect="1"/>
          </p:cNvPicPr>
          <p:nvPr/>
        </p:nvPicPr>
        <p:blipFill>
          <a:blip r:embed="rId2"/>
          <a:stretch>
            <a:fillRect/>
          </a:stretch>
        </p:blipFill>
        <p:spPr>
          <a:xfrm>
            <a:off x="1497980" y="1058225"/>
            <a:ext cx="6148039" cy="3048419"/>
          </a:xfrm>
          <a:prstGeom prst="rect">
            <a:avLst/>
          </a:prstGeom>
        </p:spPr>
      </p:pic>
    </p:spTree>
    <p:extLst>
      <p:ext uri="{BB962C8B-B14F-4D97-AF65-F5344CB8AC3E}">
        <p14:creationId xmlns:p14="http://schemas.microsoft.com/office/powerpoint/2010/main" val="7309993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9C3CC-71D3-AA4F-46C2-5F86C1BE7AB0}"/>
              </a:ext>
            </a:extLst>
          </p:cNvPr>
          <p:cNvSpPr>
            <a:spLocks noGrp="1"/>
          </p:cNvSpPr>
          <p:nvPr>
            <p:ph type="title"/>
          </p:nvPr>
        </p:nvSpPr>
        <p:spPr/>
        <p:txBody>
          <a:bodyPr>
            <a:normAutofit fontScale="90000"/>
          </a:bodyPr>
          <a:lstStyle/>
          <a:p>
            <a:r>
              <a:rPr lang="en-IN" dirty="0"/>
              <a:t>Operation</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F5F3DCA0-35FF-8603-8D25-3F0475531AA2}"/>
                  </a:ext>
                </a:extLst>
              </p:cNvPr>
              <p:cNvSpPr>
                <a:spLocks noGrp="1"/>
              </p:cNvSpPr>
              <p:nvPr>
                <p:ph type="body" idx="1"/>
              </p:nvPr>
            </p:nvSpPr>
            <p:spPr>
              <a:xfrm>
                <a:off x="311700" y="1058225"/>
                <a:ext cx="8520600" cy="3397200"/>
              </a:xfrm>
            </p:spPr>
            <p:txBody>
              <a:bodyPr>
                <a:noAutofit/>
              </a:bodyPr>
              <a:lstStyle/>
              <a:p>
                <a:pPr marL="0" lvl="0" indent="0" algn="l" rtl="0">
                  <a:spcBef>
                    <a:spcPts val="0"/>
                  </a:spcBef>
                  <a:spcAft>
                    <a:spcPts val="0"/>
                  </a:spcAft>
                  <a:buNone/>
                </a:pPr>
                <a:r>
                  <a:rPr lang="en-US" sz="1050" b="1" u="sng" dirty="0"/>
                  <a:t>Challenge</a:t>
                </a:r>
                <a:r>
                  <a:rPr lang="en-US" sz="1050" dirty="0"/>
                  <a:t>: Direct modification of analog states is impractical due to Limited endurance, device-to-device, and cycle-to-cycle variations</a:t>
                </a:r>
                <a:endParaRPr lang="en-IN" sz="1050" dirty="0"/>
              </a:p>
              <a:p>
                <a:pPr>
                  <a:buFontTx/>
                  <a:buChar char="-"/>
                </a:pPr>
                <a:r>
                  <a:rPr lang="en-IN" sz="1050" dirty="0"/>
                  <a:t>Using a control circuit (</a:t>
                </a:r>
                <a:r>
                  <a:rPr lang="en-IN" sz="1050" b="1" dirty="0"/>
                  <a:t>pre-synaptic drivers</a:t>
                </a:r>
                <a:r>
                  <a:rPr lang="en-IN" sz="1050" dirty="0"/>
                  <a:t>) for all the memory elements helps </a:t>
                </a:r>
                <a:r>
                  <a:rPr lang="en-US" sz="1050" dirty="0"/>
                  <a:t>scale all synaptic weights simultaneously and </a:t>
                </a:r>
                <a:r>
                  <a:rPr lang="en-US" sz="1050" b="1" dirty="0"/>
                  <a:t>post-synaptic circuits</a:t>
                </a:r>
                <a:r>
                  <a:rPr lang="en-US" sz="1050" dirty="0"/>
                  <a:t> that include:</a:t>
                </a:r>
              </a:p>
              <a:p>
                <a:pPr lvl="1">
                  <a:buFontTx/>
                  <a:buChar char="-"/>
                </a:pPr>
                <a:r>
                  <a:rPr lang="en-US" sz="1050" dirty="0"/>
                  <a:t>transimpedance amplifiers that senses currents,</a:t>
                </a:r>
              </a:p>
              <a:p>
                <a:pPr lvl="1">
                  <a:buFontTx/>
                  <a:buChar char="-"/>
                </a:pPr>
                <a:r>
                  <a:rPr lang="en-US" sz="1050" dirty="0"/>
                  <a:t>a dynamic voltage comparator that updates the selected neuron state</a:t>
                </a:r>
              </a:p>
              <a:p>
                <a:pPr>
                  <a:buFontTx/>
                  <a:buChar char="-"/>
                </a:pPr>
                <a:r>
                  <a:rPr lang="en-US" sz="1050" dirty="0"/>
                  <a:t>Split-gate embedded Flash memories, can be biased in the weak inversion regime, making their states (i.e., currents) semi-exponentially dependent on the select-gate voltage</a:t>
                </a:r>
              </a:p>
              <a:p>
                <a:pPr marL="0" lvl="0" indent="0" algn="l" rtl="0">
                  <a:spcBef>
                    <a:spcPts val="0"/>
                  </a:spcBef>
                  <a:spcAft>
                    <a:spcPts val="0"/>
                  </a:spcAft>
                  <a:buNone/>
                </a:pPr>
                <a:r>
                  <a:rPr lang="en-US" sz="1050" b="1" u="sng" dirty="0"/>
                  <a:t>Memristor implementation</a:t>
                </a:r>
              </a:p>
              <a:p>
                <a:pPr>
                  <a:buFontTx/>
                  <a:buChar char="-"/>
                </a:pPr>
                <a:r>
                  <a:rPr lang="en-US" sz="1050" dirty="0"/>
                  <a:t>A 13-node graph partitioning problem is implemented using passively-integrated </a:t>
                </a:r>
                <a:r>
                  <a:rPr lang="en-US" sz="1050" dirty="0" err="1"/>
                  <a:t>memristive</a:t>
                </a:r>
                <a:r>
                  <a:rPr lang="en-US" sz="1050" dirty="0"/>
                  <a:t> crossbars that performs a single-ended time-multiplexed dot-product of a 13×(13+1) network</a:t>
                </a:r>
              </a:p>
              <a:p>
                <a:pPr>
                  <a:buFontTx/>
                  <a:buChar char="-"/>
                </a:pPr>
                <a14:m>
                  <m:oMath xmlns:m="http://schemas.openxmlformats.org/officeDocument/2006/math">
                    <m:sSub>
                      <m:sSubPr>
                        <m:ctrlPr>
                          <a:rPr lang="en-US" sz="1050" i="1" dirty="0">
                            <a:latin typeface="Cambria Math" panose="02040503050406030204" pitchFamily="18" charset="0"/>
                          </a:rPr>
                        </m:ctrlPr>
                      </m:sSubPr>
                      <m:e>
                        <m:r>
                          <a:rPr lang="en-US" sz="1050" i="1" dirty="0">
                            <a:latin typeface="Cambria Math" panose="02040503050406030204" pitchFamily="18" charset="0"/>
                          </a:rPr>
                          <m:t>𝑉</m:t>
                        </m:r>
                      </m:e>
                      <m:sub>
                        <m:r>
                          <a:rPr lang="en-US" sz="1050" i="1" dirty="0">
                            <a:latin typeface="Cambria Math" panose="02040503050406030204" pitchFamily="18" charset="0"/>
                          </a:rPr>
                          <m:t>𝑐𝑡𝑟𝑙</m:t>
                        </m:r>
                      </m:sub>
                    </m:sSub>
                  </m:oMath>
                </a14:m>
                <a:r>
                  <a:rPr lang="en-US" sz="1050" dirty="0"/>
                  <a:t> is exponentially increased toward </a:t>
                </a:r>
                <a14:m>
                  <m:oMath xmlns:m="http://schemas.openxmlformats.org/officeDocument/2006/math">
                    <m:sSub>
                      <m:sSubPr>
                        <m:ctrlPr>
                          <a:rPr lang="en-IN" sz="1050" i="1" dirty="0">
                            <a:latin typeface="Cambria Math" panose="02040503050406030204" pitchFamily="18" charset="0"/>
                          </a:rPr>
                        </m:ctrlPr>
                      </m:sSubPr>
                      <m:e>
                        <m:r>
                          <a:rPr lang="en-US" sz="1050" i="1" dirty="0">
                            <a:latin typeface="Cambria Math" panose="02040503050406030204" pitchFamily="18" charset="0"/>
                          </a:rPr>
                          <m:t>𝑉</m:t>
                        </m:r>
                      </m:e>
                      <m:sub>
                        <m:r>
                          <a:rPr lang="en-US" sz="1050" i="1" dirty="0">
                            <a:latin typeface="Cambria Math" panose="02040503050406030204" pitchFamily="18" charset="0"/>
                          </a:rPr>
                          <m:t>𝑎𝑝</m:t>
                        </m:r>
                      </m:sub>
                    </m:sSub>
                    <m:r>
                      <a:rPr lang="en-US" sz="1050" i="1" dirty="0">
                        <a:latin typeface="Cambria Math" panose="02040503050406030204" pitchFamily="18" charset="0"/>
                      </a:rPr>
                      <m:t> </m:t>
                    </m:r>
                  </m:oMath>
                </a14:m>
                <a:r>
                  <a:rPr lang="en-US" sz="1050" dirty="0"/>
                  <a:t>: </a:t>
                </a:r>
                <a14:m>
                  <m:oMath xmlns:m="http://schemas.openxmlformats.org/officeDocument/2006/math">
                    <m:sSub>
                      <m:sSubPr>
                        <m:ctrlPr>
                          <a:rPr lang="en-US" sz="1050" i="1" dirty="0" smtClean="0">
                            <a:latin typeface="Cambria Math" panose="02040503050406030204" pitchFamily="18" charset="0"/>
                          </a:rPr>
                        </m:ctrlPr>
                      </m:sSubPr>
                      <m:e>
                        <m:r>
                          <a:rPr lang="en-US" sz="1050" i="1" dirty="0" smtClean="0">
                            <a:latin typeface="Cambria Math" panose="02040503050406030204" pitchFamily="18" charset="0"/>
                          </a:rPr>
                          <m:t>𝑉</m:t>
                        </m:r>
                      </m:e>
                      <m:sub>
                        <m:r>
                          <a:rPr lang="en-US" sz="1050" i="1" dirty="0" smtClean="0">
                            <a:latin typeface="Cambria Math" panose="02040503050406030204" pitchFamily="18" charset="0"/>
                          </a:rPr>
                          <m:t>𝑖</m:t>
                        </m:r>
                      </m:sub>
                    </m:sSub>
                    <m:d>
                      <m:dPr>
                        <m:ctrlPr>
                          <a:rPr lang="en-US" sz="1050" i="1" dirty="0" smtClean="0">
                            <a:latin typeface="Cambria Math" panose="02040503050406030204" pitchFamily="18" charset="0"/>
                          </a:rPr>
                        </m:ctrlPr>
                      </m:dPr>
                      <m:e>
                        <m:r>
                          <a:rPr lang="en-IN" sz="1050" b="0" i="1" dirty="0" smtClean="0">
                            <a:latin typeface="Cambria Math" panose="02040503050406030204" pitchFamily="18" charset="0"/>
                          </a:rPr>
                          <m:t>𝑡</m:t>
                        </m:r>
                      </m:e>
                    </m:d>
                    <m:r>
                      <a:rPr lang="en-IN" sz="1050" b="0" i="1" dirty="0" smtClean="0">
                        <a:latin typeface="Cambria Math" panose="02040503050406030204" pitchFamily="18" charset="0"/>
                      </a:rPr>
                      <m:t>=</m:t>
                    </m:r>
                    <m:sSubSup>
                      <m:sSubSupPr>
                        <m:ctrlPr>
                          <a:rPr lang="en-IN" sz="1050" b="0" i="1" dirty="0" smtClean="0">
                            <a:latin typeface="Cambria Math" panose="02040503050406030204" pitchFamily="18" charset="0"/>
                          </a:rPr>
                        </m:ctrlPr>
                      </m:sSubSupPr>
                      <m:e>
                        <m:r>
                          <a:rPr lang="en-IN" sz="1050" b="0" i="1" dirty="0" smtClean="0">
                            <a:latin typeface="Cambria Math" panose="02040503050406030204" pitchFamily="18" charset="0"/>
                          </a:rPr>
                          <m:t>𝑉</m:t>
                        </m:r>
                      </m:e>
                      <m:sub>
                        <m:r>
                          <a:rPr lang="en-IN" sz="1050" b="0" i="1" dirty="0" smtClean="0">
                            <a:latin typeface="Cambria Math" panose="02040503050406030204" pitchFamily="18" charset="0"/>
                          </a:rPr>
                          <m:t>𝑖</m:t>
                        </m:r>
                      </m:sub>
                      <m:sup>
                        <m:r>
                          <a:rPr lang="en-IN" sz="1050" b="0" i="1" dirty="0" smtClean="0">
                            <a:latin typeface="Cambria Math" panose="02040503050406030204" pitchFamily="18" charset="0"/>
                          </a:rPr>
                          <m:t>𝑎𝑝</m:t>
                        </m:r>
                      </m:sup>
                    </m:sSubSup>
                    <m:d>
                      <m:dPr>
                        <m:ctrlPr>
                          <a:rPr lang="en-IN" sz="1050" b="0" i="1" dirty="0" smtClean="0">
                            <a:latin typeface="Cambria Math" panose="02040503050406030204" pitchFamily="18" charset="0"/>
                          </a:rPr>
                        </m:ctrlPr>
                      </m:dPr>
                      <m:e>
                        <m:r>
                          <a:rPr lang="en-IN" sz="1050" b="0" i="1" dirty="0" smtClean="0">
                            <a:latin typeface="Cambria Math" panose="02040503050406030204" pitchFamily="18" charset="0"/>
                          </a:rPr>
                          <m:t>𝑡</m:t>
                        </m:r>
                      </m:e>
                    </m:d>
                    <m:d>
                      <m:dPr>
                        <m:ctrlPr>
                          <a:rPr lang="en-IN" sz="1050" b="0" i="1" dirty="0" smtClean="0">
                            <a:latin typeface="Cambria Math" panose="02040503050406030204" pitchFamily="18" charset="0"/>
                          </a:rPr>
                        </m:ctrlPr>
                      </m:dPr>
                      <m:e>
                        <m:r>
                          <a:rPr lang="en-IN" sz="1050" b="0" i="1" dirty="0" smtClean="0">
                            <a:latin typeface="Cambria Math" panose="02040503050406030204" pitchFamily="18" charset="0"/>
                          </a:rPr>
                          <m:t>1−</m:t>
                        </m:r>
                        <m:sSup>
                          <m:sSupPr>
                            <m:ctrlPr>
                              <a:rPr lang="en-IN" sz="1050" b="0" i="1" dirty="0" smtClean="0">
                                <a:latin typeface="Cambria Math" panose="02040503050406030204" pitchFamily="18" charset="0"/>
                              </a:rPr>
                            </m:ctrlPr>
                          </m:sSupPr>
                          <m:e>
                            <m:r>
                              <a:rPr lang="en-IN" sz="1050" b="0" i="1" dirty="0" smtClean="0">
                                <a:latin typeface="Cambria Math" panose="02040503050406030204" pitchFamily="18" charset="0"/>
                              </a:rPr>
                              <m:t>𝑒</m:t>
                            </m:r>
                          </m:e>
                          <m:sup>
                            <m:r>
                              <a:rPr lang="en-IN" sz="1050" b="0" i="1" dirty="0" smtClean="0">
                                <a:latin typeface="Cambria Math" panose="02040503050406030204" pitchFamily="18" charset="0"/>
                              </a:rPr>
                              <m:t>−</m:t>
                            </m:r>
                            <m:f>
                              <m:fPr>
                                <m:ctrlPr>
                                  <a:rPr lang="en-IN" sz="1050" b="0" i="1" dirty="0" smtClean="0">
                                    <a:latin typeface="Cambria Math" panose="02040503050406030204" pitchFamily="18" charset="0"/>
                                  </a:rPr>
                                </m:ctrlPr>
                              </m:fPr>
                              <m:num>
                                <m:r>
                                  <a:rPr lang="en-IN" sz="1050" b="0" i="1" dirty="0" smtClean="0">
                                    <a:latin typeface="Cambria Math" panose="02040503050406030204" pitchFamily="18" charset="0"/>
                                  </a:rPr>
                                  <m:t>𝑡</m:t>
                                </m:r>
                              </m:num>
                              <m:den>
                                <m:r>
                                  <a:rPr lang="en-IN" sz="1050" b="0" i="1" dirty="0" smtClean="0">
                                    <a:latin typeface="Cambria Math" panose="02040503050406030204" pitchFamily="18" charset="0"/>
                                  </a:rPr>
                                  <m:t>𝜏</m:t>
                                </m:r>
                              </m:den>
                            </m:f>
                          </m:sup>
                        </m:sSup>
                      </m:e>
                    </m:d>
                  </m:oMath>
                </a14:m>
                <a:endParaRPr lang="en-US" sz="1050" dirty="0"/>
              </a:p>
              <a:p>
                <a:pPr>
                  <a:buFontTx/>
                  <a:buChar char="-"/>
                </a:pPr>
                <a:r>
                  <a:rPr lang="en-US" sz="1050" dirty="0"/>
                  <a:t>Experimental and simulation results of chaotic, stochastic, and weight annealing with corresponding annealing parameters are compared with each other.</a:t>
                </a:r>
              </a:p>
              <a:p>
                <a:pPr marL="0" lvl="0" indent="0" algn="l" rtl="0">
                  <a:spcBef>
                    <a:spcPts val="0"/>
                  </a:spcBef>
                  <a:spcAft>
                    <a:spcPts val="0"/>
                  </a:spcAft>
                  <a:buNone/>
                </a:pPr>
                <a:r>
                  <a:rPr lang="en-US" sz="1050" b="1" u="sng" dirty="0"/>
                  <a:t>Flash Memory implementation</a:t>
                </a:r>
              </a:p>
              <a:p>
                <a:pPr>
                  <a:buFontTx/>
                  <a:buChar char="-"/>
                </a:pPr>
                <a:r>
                  <a:rPr lang="en-US" sz="1050" dirty="0"/>
                  <a:t>A 7-node maximum-weighted independent set is solved using an array of 12 × 10 embedded Flash memories</a:t>
                </a:r>
              </a:p>
              <a:p>
                <a:pPr>
                  <a:buFontTx/>
                  <a:buChar char="-"/>
                </a:pPr>
                <a:r>
                  <a:rPr lang="en-US" sz="1050" dirty="0"/>
                  <a:t>Biasing conditions (imposed during programming) ensure the subthreshold operation of the devices at all operating conditions</a:t>
                </a:r>
                <a:br>
                  <a:rPr lang="en-US" sz="1050" dirty="0"/>
                </a:br>
                <a:r>
                  <a:rPr lang="en-US" sz="1050" dirty="0"/>
                  <a:t>(</a:t>
                </a:r>
                <a14:m>
                  <m:oMath xmlns:m="http://schemas.openxmlformats.org/officeDocument/2006/math">
                    <m:sSub>
                      <m:sSubPr>
                        <m:ctrlPr>
                          <a:rPr lang="nn-NO" sz="1050" i="1" dirty="0" smtClean="0">
                            <a:latin typeface="Cambria Math" panose="02040503050406030204" pitchFamily="18" charset="0"/>
                          </a:rPr>
                        </m:ctrlPr>
                      </m:sSubPr>
                      <m:e>
                        <m:r>
                          <a:rPr lang="nn-NO" sz="1050" i="1" dirty="0" smtClean="0">
                            <a:latin typeface="Cambria Math" panose="02040503050406030204" pitchFamily="18" charset="0"/>
                          </a:rPr>
                          <m:t>𝑉</m:t>
                        </m:r>
                      </m:e>
                      <m:sub>
                        <m:r>
                          <a:rPr lang="nn-NO" sz="1050" i="1" dirty="0" smtClean="0">
                            <a:latin typeface="Cambria Math" panose="02040503050406030204" pitchFamily="18" charset="0"/>
                          </a:rPr>
                          <m:t>𝑊𝐿</m:t>
                        </m:r>
                      </m:sub>
                    </m:sSub>
                    <m:r>
                      <a:rPr lang="en-IN" sz="1050" b="0" i="1" dirty="0" smtClean="0">
                        <a:latin typeface="Cambria Math" panose="02040503050406030204" pitchFamily="18" charset="0"/>
                      </a:rPr>
                      <m:t>=</m:t>
                    </m:r>
                  </m:oMath>
                </a14:m>
                <a:r>
                  <a:rPr lang="nn-NO" sz="1050" dirty="0"/>
                  <a:t> 1.5V, </a:t>
                </a:r>
                <a14:m>
                  <m:oMath xmlns:m="http://schemas.openxmlformats.org/officeDocument/2006/math">
                    <m:sSub>
                      <m:sSubPr>
                        <m:ctrlPr>
                          <a:rPr lang="nn-NO" sz="1050" i="1" dirty="0" smtClean="0">
                            <a:latin typeface="Cambria Math" panose="02040503050406030204" pitchFamily="18" charset="0"/>
                          </a:rPr>
                        </m:ctrlPr>
                      </m:sSubPr>
                      <m:e>
                        <m:r>
                          <a:rPr lang="nn-NO" sz="1050" i="1" dirty="0" smtClean="0">
                            <a:latin typeface="Cambria Math" panose="02040503050406030204" pitchFamily="18" charset="0"/>
                          </a:rPr>
                          <m:t>𝑉</m:t>
                        </m:r>
                      </m:e>
                      <m:sub>
                        <m:r>
                          <a:rPr lang="nn-NO" sz="1050" i="1" dirty="0" smtClean="0">
                            <a:latin typeface="Cambria Math" panose="02040503050406030204" pitchFamily="18" charset="0"/>
                          </a:rPr>
                          <m:t>𝐶𝐺</m:t>
                        </m:r>
                      </m:sub>
                    </m:sSub>
                    <m:r>
                      <a:rPr lang="en-IN" sz="1050" b="0" i="1" dirty="0" smtClean="0">
                        <a:latin typeface="Cambria Math" panose="02040503050406030204" pitchFamily="18" charset="0"/>
                      </a:rPr>
                      <m:t>=</m:t>
                    </m:r>
                  </m:oMath>
                </a14:m>
                <a:r>
                  <a:rPr lang="nn-NO" sz="1050" dirty="0"/>
                  <a:t> 2.5V, </a:t>
                </a:r>
                <a14:m>
                  <m:oMath xmlns:m="http://schemas.openxmlformats.org/officeDocument/2006/math">
                    <m:sSub>
                      <m:sSubPr>
                        <m:ctrlPr>
                          <a:rPr lang="nn-NO" sz="1050" i="1" dirty="0" smtClean="0">
                            <a:latin typeface="Cambria Math" panose="02040503050406030204" pitchFamily="18" charset="0"/>
                          </a:rPr>
                        </m:ctrlPr>
                      </m:sSubPr>
                      <m:e>
                        <m:r>
                          <a:rPr lang="nn-NO" sz="1050" i="1" dirty="0" smtClean="0">
                            <a:latin typeface="Cambria Math" panose="02040503050406030204" pitchFamily="18" charset="0"/>
                          </a:rPr>
                          <m:t>𝑉</m:t>
                        </m:r>
                      </m:e>
                      <m:sub>
                        <m:r>
                          <a:rPr lang="nn-NO" sz="1050" i="1" dirty="0" smtClean="0">
                            <a:latin typeface="Cambria Math" panose="02040503050406030204" pitchFamily="18" charset="0"/>
                          </a:rPr>
                          <m:t>𝐵𝐿</m:t>
                        </m:r>
                      </m:sub>
                    </m:sSub>
                    <m:r>
                      <a:rPr lang="nn-NO" sz="1050" i="1" dirty="0">
                        <a:latin typeface="Cambria Math" panose="02040503050406030204" pitchFamily="18" charset="0"/>
                      </a:rPr>
                      <m:t>=</m:t>
                    </m:r>
                  </m:oMath>
                </a14:m>
                <a:r>
                  <a:rPr lang="nn-NO" sz="1050" dirty="0"/>
                  <a:t> 1V, </a:t>
                </a:r>
                <a14:m>
                  <m:oMath xmlns:m="http://schemas.openxmlformats.org/officeDocument/2006/math">
                    <m:sSub>
                      <m:sSubPr>
                        <m:ctrlPr>
                          <a:rPr lang="nn-NO" sz="1050" i="1" dirty="0" smtClean="0">
                            <a:latin typeface="Cambria Math" panose="02040503050406030204" pitchFamily="18" charset="0"/>
                          </a:rPr>
                        </m:ctrlPr>
                      </m:sSubPr>
                      <m:e>
                        <m:r>
                          <a:rPr lang="nn-NO" sz="1050" i="1" dirty="0" smtClean="0">
                            <a:latin typeface="Cambria Math" panose="02040503050406030204" pitchFamily="18" charset="0"/>
                          </a:rPr>
                          <m:t>𝑉</m:t>
                        </m:r>
                      </m:e>
                      <m:sub>
                        <m:r>
                          <a:rPr lang="nn-NO" sz="1050" i="1" dirty="0" smtClean="0">
                            <a:latin typeface="Cambria Math" panose="02040503050406030204" pitchFamily="18" charset="0"/>
                          </a:rPr>
                          <m:t>𝑆𝐿</m:t>
                        </m:r>
                      </m:sub>
                    </m:sSub>
                    <m:r>
                      <a:rPr lang="nn-NO" sz="1050" i="1" dirty="0">
                        <a:latin typeface="Cambria Math" panose="02040503050406030204" pitchFamily="18" charset="0"/>
                      </a:rPr>
                      <m:t>=</m:t>
                    </m:r>
                  </m:oMath>
                </a14:m>
                <a:r>
                  <a:rPr lang="nn-NO" sz="1050" dirty="0"/>
                  <a:t> 0V, and </a:t>
                </a:r>
                <a14:m>
                  <m:oMath xmlns:m="http://schemas.openxmlformats.org/officeDocument/2006/math">
                    <m:sSub>
                      <m:sSubPr>
                        <m:ctrlPr>
                          <a:rPr lang="nn-NO" sz="1050" i="1" dirty="0" smtClean="0">
                            <a:latin typeface="Cambria Math" panose="02040503050406030204" pitchFamily="18" charset="0"/>
                          </a:rPr>
                        </m:ctrlPr>
                      </m:sSubPr>
                      <m:e>
                        <m:r>
                          <a:rPr lang="nn-NO" sz="1050" i="1" dirty="0" smtClean="0">
                            <a:latin typeface="Cambria Math" panose="02040503050406030204" pitchFamily="18" charset="0"/>
                          </a:rPr>
                          <m:t>𝑉</m:t>
                        </m:r>
                      </m:e>
                      <m:sub>
                        <m:r>
                          <a:rPr lang="nn-NO" sz="1050" i="1" dirty="0" smtClean="0">
                            <a:latin typeface="Cambria Math" panose="02040503050406030204" pitchFamily="18" charset="0"/>
                          </a:rPr>
                          <m:t>𝐸𝐺</m:t>
                        </m:r>
                      </m:sub>
                    </m:sSub>
                    <m:r>
                      <a:rPr lang="nn-NO" sz="1050" i="1" dirty="0" smtClean="0">
                        <a:latin typeface="Cambria Math" panose="02040503050406030204" pitchFamily="18" charset="0"/>
                      </a:rPr>
                      <m:t>=</m:t>
                    </m:r>
                  </m:oMath>
                </a14:m>
                <a:r>
                  <a:rPr lang="nn-NO" sz="1050" dirty="0"/>
                  <a:t> 0V</a:t>
                </a:r>
                <a:r>
                  <a:rPr lang="en-US" sz="1050" dirty="0"/>
                  <a:t>)</a:t>
                </a:r>
              </a:p>
              <a:p>
                <a:pPr>
                  <a:buFontTx/>
                  <a:buChar char="-"/>
                </a:pPr>
                <a:r>
                  <a:rPr lang="en-US" sz="1050" dirty="0"/>
                  <a:t>Bias conductance row operated with fixed biased voltages (</a:t>
                </a:r>
                <a14:m>
                  <m:oMath xmlns:m="http://schemas.openxmlformats.org/officeDocument/2006/math">
                    <m:sSub>
                      <m:sSubPr>
                        <m:ctrlPr>
                          <a:rPr lang="en-US" sz="1050" i="1" dirty="0" smtClean="0">
                            <a:latin typeface="Cambria Math" panose="02040503050406030204" pitchFamily="18" charset="0"/>
                          </a:rPr>
                        </m:ctrlPr>
                      </m:sSubPr>
                      <m:e>
                        <m:r>
                          <a:rPr lang="en-US" sz="1050" i="1" dirty="0" smtClean="0">
                            <a:latin typeface="Cambria Math" panose="02040503050406030204" pitchFamily="18" charset="0"/>
                          </a:rPr>
                          <m:t>𝑉</m:t>
                        </m:r>
                      </m:e>
                      <m:sub>
                        <m:r>
                          <a:rPr lang="en-US" sz="1050" i="1" dirty="0" smtClean="0">
                            <a:latin typeface="Cambria Math" panose="02040503050406030204" pitchFamily="18" charset="0"/>
                          </a:rPr>
                          <m:t>𝑊𝐿</m:t>
                        </m:r>
                      </m:sub>
                    </m:sSub>
                  </m:oMath>
                </a14:m>
                <a:r>
                  <a:rPr lang="en-US" sz="1050" dirty="0"/>
                  <a:t>, </a:t>
                </a:r>
                <a14:m>
                  <m:oMath xmlns:m="http://schemas.openxmlformats.org/officeDocument/2006/math">
                    <m:sSub>
                      <m:sSubPr>
                        <m:ctrlPr>
                          <a:rPr lang="en-US" sz="1050" i="1" dirty="0" smtClean="0">
                            <a:latin typeface="Cambria Math" panose="02040503050406030204" pitchFamily="18" charset="0"/>
                          </a:rPr>
                        </m:ctrlPr>
                      </m:sSubPr>
                      <m:e>
                        <m:r>
                          <a:rPr lang="en-US" sz="1050" i="1" dirty="0" smtClean="0">
                            <a:latin typeface="Cambria Math" panose="02040503050406030204" pitchFamily="18" charset="0"/>
                          </a:rPr>
                          <m:t>𝑉</m:t>
                        </m:r>
                      </m:e>
                      <m:sub>
                        <m:r>
                          <a:rPr lang="en-US" sz="1050" i="1" dirty="0" smtClean="0">
                            <a:latin typeface="Cambria Math" panose="02040503050406030204" pitchFamily="18" charset="0"/>
                          </a:rPr>
                          <m:t>𝐶𝐺</m:t>
                        </m:r>
                      </m:sub>
                    </m:sSub>
                  </m:oMath>
                </a14:m>
                <a:r>
                  <a:rPr lang="en-US" sz="1050" dirty="0"/>
                  <a:t>) as above, other rows operated with a variable </a:t>
                </a:r>
                <a14:m>
                  <m:oMath xmlns:m="http://schemas.openxmlformats.org/officeDocument/2006/math">
                    <m:sSub>
                      <m:sSubPr>
                        <m:ctrlPr>
                          <a:rPr lang="en-US" sz="1050" i="1" dirty="0" smtClean="0">
                            <a:latin typeface="Cambria Math" panose="02040503050406030204" pitchFamily="18" charset="0"/>
                          </a:rPr>
                        </m:ctrlPr>
                      </m:sSubPr>
                      <m:e>
                        <m:r>
                          <a:rPr lang="en-US" sz="1050" i="1" dirty="0" smtClean="0">
                            <a:latin typeface="Cambria Math" panose="02040503050406030204" pitchFamily="18" charset="0"/>
                          </a:rPr>
                          <m:t>𝑉</m:t>
                        </m:r>
                      </m:e>
                      <m:sub>
                        <m:r>
                          <a:rPr lang="en-US" sz="1050" i="1" dirty="0" smtClean="0">
                            <a:latin typeface="Cambria Math" panose="02040503050406030204" pitchFamily="18" charset="0"/>
                          </a:rPr>
                          <m:t>𝑖</m:t>
                        </m:r>
                      </m:sub>
                    </m:sSub>
                    <m:r>
                      <a:rPr lang="en-US" sz="1050" i="1" dirty="0" smtClean="0">
                        <a:latin typeface="Cambria Math" panose="02040503050406030204" pitchFamily="18" charset="0"/>
                      </a:rPr>
                      <m:t>(</m:t>
                    </m:r>
                    <m:r>
                      <a:rPr lang="en-US" sz="1050" i="1" dirty="0" smtClean="0">
                        <a:latin typeface="Cambria Math" panose="02040503050406030204" pitchFamily="18" charset="0"/>
                      </a:rPr>
                      <m:t>𝑡</m:t>
                    </m:r>
                    <m:r>
                      <a:rPr lang="en-US" sz="1050" i="1" dirty="0" smtClean="0">
                        <a:latin typeface="Cambria Math" panose="02040503050406030204" pitchFamily="18" charset="0"/>
                      </a:rPr>
                      <m:t>)</m:t>
                    </m:r>
                  </m:oMath>
                </a14:m>
                <a:endParaRPr lang="en-US" sz="1050" dirty="0"/>
              </a:p>
              <a:p>
                <a:pPr>
                  <a:buFontTx/>
                  <a:buChar char="-"/>
                </a:pPr>
                <a14:m>
                  <m:oMath xmlns:m="http://schemas.openxmlformats.org/officeDocument/2006/math">
                    <m:sSub>
                      <m:sSubPr>
                        <m:ctrlPr>
                          <a:rPr lang="en-US" sz="1050" i="1" dirty="0">
                            <a:latin typeface="Cambria Math" panose="02040503050406030204" pitchFamily="18" charset="0"/>
                          </a:rPr>
                        </m:ctrlPr>
                      </m:sSubPr>
                      <m:e>
                        <m:r>
                          <a:rPr lang="en-US" sz="1050" i="1" dirty="0">
                            <a:latin typeface="Cambria Math" panose="02040503050406030204" pitchFamily="18" charset="0"/>
                          </a:rPr>
                          <m:t>𝑉</m:t>
                        </m:r>
                      </m:e>
                      <m:sub>
                        <m:r>
                          <a:rPr lang="en-US" sz="1050" i="1" dirty="0">
                            <a:latin typeface="Cambria Math" panose="02040503050406030204" pitchFamily="18" charset="0"/>
                          </a:rPr>
                          <m:t>𝑐𝑡𝑟𝑙</m:t>
                        </m:r>
                      </m:sub>
                    </m:sSub>
                  </m:oMath>
                </a14:m>
                <a:r>
                  <a:rPr lang="en-US" sz="1050" dirty="0"/>
                  <a:t> is linearly increased toward </a:t>
                </a:r>
                <a14:m>
                  <m:oMath xmlns:m="http://schemas.openxmlformats.org/officeDocument/2006/math">
                    <m:sSub>
                      <m:sSubPr>
                        <m:ctrlPr>
                          <a:rPr lang="en-IN" sz="1050" i="1" dirty="0">
                            <a:latin typeface="Cambria Math" panose="02040503050406030204" pitchFamily="18" charset="0"/>
                          </a:rPr>
                        </m:ctrlPr>
                      </m:sSubPr>
                      <m:e>
                        <m:r>
                          <a:rPr lang="en-US" sz="1050" i="1" dirty="0">
                            <a:latin typeface="Cambria Math" panose="02040503050406030204" pitchFamily="18" charset="0"/>
                          </a:rPr>
                          <m:t>𝑉</m:t>
                        </m:r>
                      </m:e>
                      <m:sub>
                        <m:r>
                          <a:rPr lang="en-US" sz="1050" i="1" dirty="0">
                            <a:latin typeface="Cambria Math" panose="02040503050406030204" pitchFamily="18" charset="0"/>
                          </a:rPr>
                          <m:t>𝑎𝑝</m:t>
                        </m:r>
                      </m:sub>
                    </m:sSub>
                  </m:oMath>
                </a14:m>
                <a:r>
                  <a:rPr lang="en-US" sz="1050" dirty="0"/>
                  <a:t> (linear increase performs better that exponential increase): </a:t>
                </a:r>
                <a14:m>
                  <m:oMath xmlns:m="http://schemas.openxmlformats.org/officeDocument/2006/math">
                    <m:sSub>
                      <m:sSubPr>
                        <m:ctrlPr>
                          <a:rPr lang="en-US" sz="1050" i="1" dirty="0" smtClean="0">
                            <a:latin typeface="Cambria Math" panose="02040503050406030204" pitchFamily="18" charset="0"/>
                          </a:rPr>
                        </m:ctrlPr>
                      </m:sSubPr>
                      <m:e>
                        <m:r>
                          <a:rPr lang="en-US" sz="1050" i="1" dirty="0" smtClean="0">
                            <a:latin typeface="Cambria Math" panose="02040503050406030204" pitchFamily="18" charset="0"/>
                          </a:rPr>
                          <m:t>𝑉</m:t>
                        </m:r>
                      </m:e>
                      <m:sub>
                        <m:r>
                          <a:rPr lang="en-US" sz="1050" i="1" dirty="0" smtClean="0">
                            <a:latin typeface="Cambria Math" panose="02040503050406030204" pitchFamily="18" charset="0"/>
                          </a:rPr>
                          <m:t>𝑖</m:t>
                        </m:r>
                      </m:sub>
                    </m:sSub>
                    <m:d>
                      <m:dPr>
                        <m:ctrlPr>
                          <a:rPr lang="en-US" sz="1050" i="1" dirty="0" smtClean="0">
                            <a:latin typeface="Cambria Math" panose="02040503050406030204" pitchFamily="18" charset="0"/>
                          </a:rPr>
                        </m:ctrlPr>
                      </m:dPr>
                      <m:e>
                        <m:r>
                          <a:rPr lang="en-US" sz="1050" i="1" dirty="0" smtClean="0">
                            <a:latin typeface="Cambria Math" panose="02040503050406030204" pitchFamily="18" charset="0"/>
                          </a:rPr>
                          <m:t>𝑡</m:t>
                        </m:r>
                      </m:e>
                    </m:d>
                    <m:r>
                      <a:rPr lang="en-IN" sz="1050" b="0" i="1" dirty="0" smtClean="0">
                        <a:latin typeface="Cambria Math" panose="02040503050406030204" pitchFamily="18" charset="0"/>
                      </a:rPr>
                      <m:t>=</m:t>
                    </m:r>
                    <m:f>
                      <m:fPr>
                        <m:ctrlPr>
                          <a:rPr lang="en-IN" sz="1050" b="0" i="1" dirty="0" smtClean="0">
                            <a:latin typeface="Cambria Math" panose="02040503050406030204" pitchFamily="18" charset="0"/>
                          </a:rPr>
                        </m:ctrlPr>
                      </m:fPr>
                      <m:num>
                        <m:d>
                          <m:dPr>
                            <m:ctrlPr>
                              <a:rPr lang="en-IN" sz="1050" b="0" i="1" dirty="0" smtClean="0">
                                <a:latin typeface="Cambria Math" panose="02040503050406030204" pitchFamily="18" charset="0"/>
                              </a:rPr>
                            </m:ctrlPr>
                          </m:dPr>
                          <m:e>
                            <m:sSubSup>
                              <m:sSubSupPr>
                                <m:ctrlPr>
                                  <a:rPr lang="en-US" sz="1050" i="1" dirty="0">
                                    <a:latin typeface="Cambria Math" panose="02040503050406030204" pitchFamily="18" charset="0"/>
                                  </a:rPr>
                                </m:ctrlPr>
                              </m:sSubSupPr>
                              <m:e>
                                <m:r>
                                  <a:rPr lang="en-US" sz="1050" i="1" dirty="0" err="1">
                                    <a:latin typeface="Cambria Math" panose="02040503050406030204" pitchFamily="18" charset="0"/>
                                  </a:rPr>
                                  <m:t>𝑉</m:t>
                                </m:r>
                              </m:e>
                              <m:sub>
                                <m:r>
                                  <a:rPr lang="en-US" sz="1050" i="1" dirty="0" err="1">
                                    <a:latin typeface="Cambria Math" panose="02040503050406030204" pitchFamily="18" charset="0"/>
                                  </a:rPr>
                                  <m:t>𝑖</m:t>
                                </m:r>
                              </m:sub>
                              <m:sup>
                                <m:r>
                                  <a:rPr lang="en-US" sz="1050" i="1" dirty="0">
                                    <a:latin typeface="Cambria Math" panose="02040503050406030204" pitchFamily="18" charset="0"/>
                                  </a:rPr>
                                  <m:t>𝑎𝑝</m:t>
                                </m:r>
                              </m:sup>
                            </m:sSubSup>
                            <m:d>
                              <m:dPr>
                                <m:ctrlPr>
                                  <a:rPr lang="en-US" sz="1050" i="1" dirty="0">
                                    <a:latin typeface="Cambria Math" panose="02040503050406030204" pitchFamily="18" charset="0"/>
                                  </a:rPr>
                                </m:ctrlPr>
                              </m:dPr>
                              <m:e>
                                <m:r>
                                  <a:rPr lang="en-US" sz="1050" i="1" dirty="0">
                                    <a:latin typeface="Cambria Math" panose="02040503050406030204" pitchFamily="18" charset="0"/>
                                  </a:rPr>
                                  <m:t>𝑡</m:t>
                                </m:r>
                              </m:e>
                            </m:d>
                            <m:r>
                              <a:rPr lang="en-US" sz="1050" i="1" dirty="0">
                                <a:latin typeface="Cambria Math" panose="02040503050406030204" pitchFamily="18" charset="0"/>
                              </a:rPr>
                              <m:t>– </m:t>
                            </m:r>
                            <m:sSub>
                              <m:sSubPr>
                                <m:ctrlPr>
                                  <a:rPr lang="en-US" sz="1050" i="1" dirty="0">
                                    <a:latin typeface="Cambria Math" panose="02040503050406030204" pitchFamily="18" charset="0"/>
                                  </a:rPr>
                                </m:ctrlPr>
                              </m:sSubPr>
                              <m:e>
                                <m:r>
                                  <a:rPr lang="en-US" sz="1050" i="1" dirty="0">
                                    <a:latin typeface="Cambria Math" panose="02040503050406030204" pitchFamily="18" charset="0"/>
                                  </a:rPr>
                                  <m:t>𝑉</m:t>
                                </m:r>
                              </m:e>
                              <m:sub>
                                <m:r>
                                  <a:rPr lang="en-US" sz="1050" i="1" dirty="0">
                                    <a:latin typeface="Cambria Math" panose="02040503050406030204" pitchFamily="18" charset="0"/>
                                  </a:rPr>
                                  <m:t>𝑊𝐿</m:t>
                                </m:r>
                                <m:r>
                                  <a:rPr lang="en-US" sz="1050" i="1" dirty="0">
                                    <a:latin typeface="Cambria Math" panose="02040503050406030204" pitchFamily="18" charset="0"/>
                                  </a:rPr>
                                  <m:t>,0</m:t>
                                </m:r>
                              </m:sub>
                            </m:sSub>
                          </m:e>
                        </m:d>
                      </m:num>
                      <m:den>
                        <m:r>
                          <a:rPr lang="en-IN" sz="1050" b="0" i="1" dirty="0" smtClean="0">
                            <a:latin typeface="Cambria Math" panose="02040503050406030204" pitchFamily="18" charset="0"/>
                          </a:rPr>
                          <m:t>𝜏</m:t>
                        </m:r>
                      </m:den>
                    </m:f>
                    <m:r>
                      <a:rPr lang="en-US" sz="1050" i="1" dirty="0" smtClean="0">
                        <a:latin typeface="Cambria Math" panose="02040503050406030204" pitchFamily="18" charset="0"/>
                      </a:rPr>
                      <m:t> + </m:t>
                    </m:r>
                    <m:sSub>
                      <m:sSubPr>
                        <m:ctrlPr>
                          <a:rPr lang="en-US" sz="1050" i="1" dirty="0" smtClean="0">
                            <a:latin typeface="Cambria Math" panose="02040503050406030204" pitchFamily="18" charset="0"/>
                          </a:rPr>
                        </m:ctrlPr>
                      </m:sSubPr>
                      <m:e>
                        <m:r>
                          <a:rPr lang="en-US" sz="1050" i="1" dirty="0" smtClean="0">
                            <a:latin typeface="Cambria Math" panose="02040503050406030204" pitchFamily="18" charset="0"/>
                          </a:rPr>
                          <m:t>𝑉</m:t>
                        </m:r>
                      </m:e>
                      <m:sub>
                        <m:r>
                          <a:rPr lang="en-US" sz="1050" i="1" dirty="0" smtClean="0">
                            <a:latin typeface="Cambria Math" panose="02040503050406030204" pitchFamily="18" charset="0"/>
                          </a:rPr>
                          <m:t>𝑊𝐿</m:t>
                        </m:r>
                        <m:r>
                          <a:rPr lang="en-US" sz="1050" i="1" dirty="0" smtClean="0">
                            <a:latin typeface="Cambria Math" panose="02040503050406030204" pitchFamily="18" charset="0"/>
                          </a:rPr>
                          <m:t>,0</m:t>
                        </m:r>
                      </m:sub>
                    </m:sSub>
                  </m:oMath>
                </a14:m>
                <a:endParaRPr lang="en-US" sz="1050" dirty="0"/>
              </a:p>
            </p:txBody>
          </p:sp>
        </mc:Choice>
        <mc:Fallback xmlns="">
          <p:sp>
            <p:nvSpPr>
              <p:cNvPr id="3" name="Text Placeholder 2">
                <a:extLst>
                  <a:ext uri="{FF2B5EF4-FFF2-40B4-BE49-F238E27FC236}">
                    <a16:creationId xmlns:a16="http://schemas.microsoft.com/office/drawing/2014/main" id="{F5F3DCA0-35FF-8603-8D25-3F0475531AA2}"/>
                  </a:ext>
                </a:extLst>
              </p:cNvPr>
              <p:cNvSpPr>
                <a:spLocks noGrp="1" noRot="1" noChangeAspect="1" noMove="1" noResize="1" noEditPoints="1" noAdjustHandles="1" noChangeArrowheads="1" noChangeShapeType="1" noTextEdit="1"/>
              </p:cNvSpPr>
              <p:nvPr>
                <p:ph type="body" idx="1"/>
              </p:nvPr>
            </p:nvSpPr>
            <p:spPr>
              <a:xfrm>
                <a:off x="311700" y="1058225"/>
                <a:ext cx="8520600" cy="3397200"/>
              </a:xfrm>
              <a:blipFill>
                <a:blip r:embed="rId2"/>
                <a:stretch>
                  <a:fillRect b="-15081"/>
                </a:stretch>
              </a:blipFill>
            </p:spPr>
            <p:txBody>
              <a:bodyPr/>
              <a:lstStyle/>
              <a:p>
                <a:r>
                  <a:rPr lang="en-IN">
                    <a:noFill/>
                  </a:rPr>
                  <a:t> </a:t>
                </a:r>
              </a:p>
            </p:txBody>
          </p:sp>
        </mc:Fallback>
      </mc:AlternateContent>
    </p:spTree>
    <p:extLst>
      <p:ext uri="{BB962C8B-B14F-4D97-AF65-F5344CB8AC3E}">
        <p14:creationId xmlns:p14="http://schemas.microsoft.com/office/powerpoint/2010/main" val="32476697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79FEF-B7F6-0D49-6943-18612AF340F4}"/>
              </a:ext>
            </a:extLst>
          </p:cNvPr>
          <p:cNvSpPr>
            <a:spLocks noGrp="1"/>
          </p:cNvSpPr>
          <p:nvPr>
            <p:ph type="title"/>
          </p:nvPr>
        </p:nvSpPr>
        <p:spPr/>
        <p:txBody>
          <a:bodyPr>
            <a:normAutofit fontScale="90000"/>
          </a:bodyPr>
          <a:lstStyle/>
          <a:p>
            <a:r>
              <a:rPr lang="en-IN" dirty="0"/>
              <a:t>Results</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F113F72A-410D-C9E6-AB62-19D5FEA0C9E2}"/>
                  </a:ext>
                </a:extLst>
              </p:cNvPr>
              <p:cNvSpPr>
                <a:spLocks noGrp="1"/>
              </p:cNvSpPr>
              <p:nvPr>
                <p:ph type="body" idx="1"/>
              </p:nvPr>
            </p:nvSpPr>
            <p:spPr>
              <a:xfrm>
                <a:off x="311699" y="1058224"/>
                <a:ext cx="5442329" cy="3491473"/>
              </a:xfrm>
            </p:spPr>
            <p:txBody>
              <a:bodyPr>
                <a:normAutofit fontScale="92500" lnSpcReduction="10000"/>
              </a:bodyPr>
              <a:lstStyle/>
              <a:p>
                <a:pPr marL="0" marR="0" indent="0" algn="l" rtl="0">
                  <a:lnSpc>
                    <a:spcPct val="115000"/>
                  </a:lnSpc>
                  <a:spcBef>
                    <a:spcPts val="0"/>
                  </a:spcBef>
                  <a:spcAft>
                    <a:spcPts val="0"/>
                  </a:spcAft>
                  <a:buNone/>
                </a:pPr>
                <a:r>
                  <a:rPr lang="en-US" sz="1200" b="1" u="sng" dirty="0"/>
                  <a:t>Devices</a:t>
                </a:r>
              </a:p>
              <a:p>
                <a:pPr marL="171450" marR="0" indent="-171450" algn="l" rtl="0">
                  <a:lnSpc>
                    <a:spcPct val="115000"/>
                  </a:lnSpc>
                  <a:spcBef>
                    <a:spcPts val="0"/>
                  </a:spcBef>
                  <a:spcAft>
                    <a:spcPts val="0"/>
                  </a:spcAft>
                  <a:buFontTx/>
                  <a:buChar char="-"/>
                </a:pPr>
                <a:r>
                  <a:rPr lang="en-US" sz="1200" dirty="0"/>
                  <a:t>A 20×20 array of passively integrated crossbars of 600-nm pitch </a:t>
                </a:r>
                <a:r>
                  <a:rPr lang="en-US" sz="1200" dirty="0" err="1"/>
                  <a:t>memristive</a:t>
                </a:r>
                <a:r>
                  <a:rPr lang="en-US" sz="1200" dirty="0"/>
                  <a:t> devices (200-nm lines separated by 400-nm gaps)</a:t>
                </a:r>
              </a:p>
              <a:p>
                <a:pPr marL="171450" marR="0" indent="-171450" algn="l" rtl="0">
                  <a:lnSpc>
                    <a:spcPct val="115000"/>
                  </a:lnSpc>
                  <a:spcBef>
                    <a:spcPts val="0"/>
                  </a:spcBef>
                  <a:spcAft>
                    <a:spcPts val="0"/>
                  </a:spcAft>
                  <a:buFontTx/>
                  <a:buChar char="-"/>
                </a:pPr>
                <a:r>
                  <a:rPr lang="en-US" sz="1200" dirty="0"/>
                  <a:t>An </a:t>
                </a:r>
                <a:r>
                  <a:rPr lang="en-US" sz="1200" dirty="0" err="1"/>
                  <a:t>eFlash</a:t>
                </a:r>
                <a:r>
                  <a:rPr lang="en-US" sz="1200" dirty="0"/>
                  <a:t> chip, fabricated in Global Foundries 55 nm </a:t>
                </a:r>
                <a:r>
                  <a:rPr lang="en-US" sz="1200" dirty="0" err="1"/>
                  <a:t>LPe</a:t>
                </a:r>
                <a:r>
                  <a:rPr lang="en-US" sz="1200" dirty="0"/>
                  <a:t> process, that includes a 12 × 10 redesigned industry-grade split-gate memory array</a:t>
                </a:r>
              </a:p>
              <a:p>
                <a:pPr marL="0" marR="0" indent="0" algn="l" rtl="0">
                  <a:lnSpc>
                    <a:spcPct val="115000"/>
                  </a:lnSpc>
                  <a:spcBef>
                    <a:spcPts val="0"/>
                  </a:spcBef>
                  <a:spcAft>
                    <a:spcPts val="0"/>
                  </a:spcAft>
                  <a:buNone/>
                </a:pPr>
                <a:endParaRPr lang="en-US" sz="1200" dirty="0"/>
              </a:p>
              <a:p>
                <a:pPr marL="0" marR="0" indent="0" algn="l" rtl="0">
                  <a:lnSpc>
                    <a:spcPct val="115000"/>
                  </a:lnSpc>
                  <a:spcBef>
                    <a:spcPts val="0"/>
                  </a:spcBef>
                  <a:spcAft>
                    <a:spcPts val="0"/>
                  </a:spcAft>
                  <a:buNone/>
                </a:pPr>
                <a:r>
                  <a:rPr lang="en-US" sz="1200" b="1" u="sng" dirty="0"/>
                  <a:t>Tuning</a:t>
                </a:r>
              </a:p>
              <a:p>
                <a:pPr marL="0" indent="0">
                  <a:buNone/>
                </a:pPr>
                <a:r>
                  <a:rPr lang="en-IN" sz="1200" dirty="0"/>
                  <a:t>The weights </a:t>
                </a:r>
                <a:r>
                  <a:rPr lang="en-US" sz="1200" dirty="0"/>
                  <a:t>(</a:t>
                </a:r>
                <a14:m>
                  <m:oMath xmlns:m="http://schemas.openxmlformats.org/officeDocument/2006/math">
                    <m:sSub>
                      <m:sSubPr>
                        <m:ctrlPr>
                          <a:rPr lang="en-US" sz="1200" i="1" dirty="0">
                            <a:latin typeface="Cambria Math" panose="02040503050406030204" pitchFamily="18" charset="0"/>
                          </a:rPr>
                        </m:ctrlPr>
                      </m:sSubPr>
                      <m:e>
                        <m:r>
                          <a:rPr lang="en-US" sz="1200" i="1" dirty="0">
                            <a:latin typeface="Cambria Math" panose="02040503050406030204" pitchFamily="18" charset="0"/>
                          </a:rPr>
                          <m:t>𝑇</m:t>
                        </m:r>
                      </m:e>
                      <m:sub>
                        <m:r>
                          <a:rPr lang="en-US" sz="1200" i="1" dirty="0" err="1">
                            <a:latin typeface="Cambria Math" panose="02040503050406030204" pitchFamily="18" charset="0"/>
                          </a:rPr>
                          <m:t>𝑖𝑗</m:t>
                        </m:r>
                      </m:sub>
                    </m:sSub>
                  </m:oMath>
                </a14:m>
                <a:r>
                  <a:rPr lang="en-US" sz="1200" dirty="0"/>
                  <a:t> &amp; </a:t>
                </a:r>
                <a14:m>
                  <m:oMath xmlns:m="http://schemas.openxmlformats.org/officeDocument/2006/math">
                    <m:sSub>
                      <m:sSubPr>
                        <m:ctrlPr>
                          <a:rPr lang="en-US" sz="1200" i="1" dirty="0">
                            <a:latin typeface="Cambria Math" panose="02040503050406030204" pitchFamily="18" charset="0"/>
                          </a:rPr>
                        </m:ctrlPr>
                      </m:sSubPr>
                      <m:e>
                        <m:r>
                          <a:rPr lang="en-US" sz="1200" i="1" dirty="0">
                            <a:latin typeface="Cambria Math" panose="02040503050406030204" pitchFamily="18" charset="0"/>
                          </a:rPr>
                          <m:t>𝑇</m:t>
                        </m:r>
                      </m:e>
                      <m:sub>
                        <m:r>
                          <a:rPr lang="en-US" sz="1200" i="1" dirty="0">
                            <a:latin typeface="Cambria Math" panose="02040503050406030204" pitchFamily="18" charset="0"/>
                          </a:rPr>
                          <m:t>𝑏</m:t>
                        </m:r>
                      </m:sub>
                    </m:sSub>
                  </m:oMath>
                </a14:m>
                <a:r>
                  <a:rPr lang="en-US" sz="1200" dirty="0"/>
                  <a:t>)</a:t>
                </a:r>
                <a:r>
                  <a:rPr lang="en-IN" sz="1200" dirty="0"/>
                  <a:t> are mapped from software to hardware by using </a:t>
                </a:r>
                <a14:m>
                  <m:oMath xmlns:m="http://schemas.openxmlformats.org/officeDocument/2006/math">
                    <m:sSubSup>
                      <m:sSubSupPr>
                        <m:ctrlPr>
                          <a:rPr lang="en-IN" sz="1200" i="1" dirty="0" smtClean="0">
                            <a:latin typeface="Cambria Math" panose="02040503050406030204" pitchFamily="18" charset="0"/>
                          </a:rPr>
                        </m:ctrlPr>
                      </m:sSubSupPr>
                      <m:e>
                        <m:r>
                          <a:rPr lang="en-IN" sz="1200" i="1" dirty="0" smtClean="0">
                            <a:latin typeface="Cambria Math" panose="02040503050406030204" pitchFamily="18" charset="0"/>
                          </a:rPr>
                          <m:t>𝐼</m:t>
                        </m:r>
                      </m:e>
                      <m:sub>
                        <m:r>
                          <a:rPr lang="en-IN" sz="1200" i="1" dirty="0" err="1" smtClean="0">
                            <a:latin typeface="Cambria Math" panose="02040503050406030204" pitchFamily="18" charset="0"/>
                          </a:rPr>
                          <m:t>𝑖𝑗</m:t>
                        </m:r>
                      </m:sub>
                      <m:sup>
                        <m:r>
                          <a:rPr lang="en-IN" sz="1200" i="1" dirty="0" smtClean="0">
                            <a:latin typeface="Cambria Math" panose="02040503050406030204" pitchFamily="18" charset="0"/>
                          </a:rPr>
                          <m:t>𝑇</m:t>
                        </m:r>
                      </m:sup>
                    </m:sSubSup>
                    <m:r>
                      <a:rPr lang="en-IN" sz="1200" b="0" i="1" dirty="0" smtClean="0">
                        <a:latin typeface="Cambria Math" panose="02040503050406030204" pitchFamily="18" charset="0"/>
                      </a:rPr>
                      <m:t>=</m:t>
                    </m:r>
                    <m:sSub>
                      <m:sSubPr>
                        <m:ctrlPr>
                          <a:rPr lang="en-IN" sz="1200" i="1" dirty="0" err="1" smtClean="0">
                            <a:latin typeface="Cambria Math" panose="02040503050406030204" pitchFamily="18" charset="0"/>
                          </a:rPr>
                        </m:ctrlPr>
                      </m:sSubPr>
                      <m:e>
                        <m:r>
                          <a:rPr lang="en-IN" sz="1200" i="1" dirty="0" err="1" smtClean="0">
                            <a:latin typeface="Cambria Math" panose="02040503050406030204" pitchFamily="18" charset="0"/>
                          </a:rPr>
                          <m:t>𝐼</m:t>
                        </m:r>
                      </m:e>
                      <m:sub>
                        <m:r>
                          <m:rPr>
                            <m:sty m:val="p"/>
                          </m:rPr>
                          <a:rPr lang="en-IN" sz="1200" i="1" dirty="0" err="1" smtClean="0">
                            <a:latin typeface="Cambria Math" panose="02040503050406030204" pitchFamily="18" charset="0"/>
                          </a:rPr>
                          <m:t>max</m:t>
                        </m:r>
                      </m:sub>
                    </m:sSub>
                    <m:f>
                      <m:fPr>
                        <m:ctrlPr>
                          <a:rPr lang="en-IN" sz="1200" b="0" i="1" dirty="0" smtClean="0">
                            <a:latin typeface="Cambria Math" panose="02040503050406030204" pitchFamily="18" charset="0"/>
                          </a:rPr>
                        </m:ctrlPr>
                      </m:fPr>
                      <m:num>
                        <m:sSub>
                          <m:sSubPr>
                            <m:ctrlPr>
                              <a:rPr lang="en-IN" sz="1200" i="1" dirty="0" err="1" smtClean="0">
                                <a:latin typeface="Cambria Math" panose="02040503050406030204" pitchFamily="18" charset="0"/>
                              </a:rPr>
                            </m:ctrlPr>
                          </m:sSubPr>
                          <m:e>
                            <m:r>
                              <a:rPr lang="en-IN" sz="1200" i="1" dirty="0" err="1" smtClean="0">
                                <a:latin typeface="Cambria Math" panose="02040503050406030204" pitchFamily="18" charset="0"/>
                              </a:rPr>
                              <m:t>𝑇</m:t>
                            </m:r>
                          </m:e>
                          <m:sub>
                            <m:r>
                              <a:rPr lang="en-IN" sz="1200" i="1" dirty="0" err="1" smtClean="0">
                                <a:latin typeface="Cambria Math" panose="02040503050406030204" pitchFamily="18" charset="0"/>
                              </a:rPr>
                              <m:t>𝑖𝑗</m:t>
                            </m:r>
                          </m:sub>
                        </m:sSub>
                      </m:num>
                      <m:den>
                        <m:d>
                          <m:dPr>
                            <m:begChr m:val="|"/>
                            <m:endChr m:val="|"/>
                            <m:ctrlPr>
                              <a:rPr lang="en-IN" sz="1200" i="1" dirty="0" smtClean="0">
                                <a:latin typeface="Cambria Math" panose="02040503050406030204" pitchFamily="18" charset="0"/>
                              </a:rPr>
                            </m:ctrlPr>
                          </m:dPr>
                          <m:e>
                            <m:sSub>
                              <m:sSubPr>
                                <m:ctrlPr>
                                  <a:rPr lang="en-IN" sz="1200" i="1" dirty="0">
                                    <a:latin typeface="Cambria Math" panose="02040503050406030204" pitchFamily="18" charset="0"/>
                                  </a:rPr>
                                </m:ctrlPr>
                              </m:sSubPr>
                              <m:e>
                                <m:r>
                                  <a:rPr lang="en-IN" sz="1200" i="1" dirty="0" err="1">
                                    <a:latin typeface="Cambria Math" panose="02040503050406030204" pitchFamily="18" charset="0"/>
                                  </a:rPr>
                                  <m:t>𝑇</m:t>
                                </m:r>
                              </m:e>
                              <m:sub>
                                <m:r>
                                  <m:rPr>
                                    <m:sty m:val="p"/>
                                  </m:rPr>
                                  <a:rPr lang="en-IN" sz="1200" i="1" dirty="0" err="1">
                                    <a:latin typeface="Cambria Math" panose="02040503050406030204" pitchFamily="18" charset="0"/>
                                  </a:rPr>
                                  <m:t>max</m:t>
                                </m:r>
                              </m:sub>
                            </m:sSub>
                          </m:e>
                        </m:d>
                      </m:den>
                    </m:f>
                  </m:oMath>
                </a14:m>
                <a:r>
                  <a:rPr lang="en-IN" sz="1200" dirty="0"/>
                  <a:t> and </a:t>
                </a:r>
                <a14:m>
                  <m:oMath xmlns:m="http://schemas.openxmlformats.org/officeDocument/2006/math">
                    <m:sSubSup>
                      <m:sSubSupPr>
                        <m:ctrlPr>
                          <a:rPr lang="en-IN" sz="1200" i="1" dirty="0" smtClean="0">
                            <a:latin typeface="Cambria Math" panose="02040503050406030204" pitchFamily="18" charset="0"/>
                          </a:rPr>
                        </m:ctrlPr>
                      </m:sSubSupPr>
                      <m:e>
                        <m:r>
                          <a:rPr lang="en-IN" sz="1200" i="1" dirty="0" smtClean="0">
                            <a:latin typeface="Cambria Math" panose="02040503050406030204" pitchFamily="18" charset="0"/>
                          </a:rPr>
                          <m:t>𝐼</m:t>
                        </m:r>
                      </m:e>
                      <m:sub>
                        <m:r>
                          <a:rPr lang="en-IN" sz="1200" i="1" dirty="0" smtClean="0">
                            <a:latin typeface="Cambria Math" panose="02040503050406030204" pitchFamily="18" charset="0"/>
                          </a:rPr>
                          <m:t>𝑗</m:t>
                        </m:r>
                      </m:sub>
                      <m:sup>
                        <m:r>
                          <a:rPr lang="en-IN" sz="1200" i="1" dirty="0" smtClean="0">
                            <a:latin typeface="Cambria Math" panose="02040503050406030204" pitchFamily="18" charset="0"/>
                          </a:rPr>
                          <m:t>𝑏</m:t>
                        </m:r>
                      </m:sup>
                    </m:sSubSup>
                    <m:r>
                      <a:rPr lang="en-IN" sz="1200" i="1" dirty="0" smtClean="0">
                        <a:latin typeface="Cambria Math" panose="02040503050406030204" pitchFamily="18" charset="0"/>
                      </a:rPr>
                      <m:t>=</m:t>
                    </m:r>
                    <m:sSub>
                      <m:sSubPr>
                        <m:ctrlPr>
                          <a:rPr lang="en-IN" sz="1200" i="1" dirty="0">
                            <a:latin typeface="Cambria Math" panose="02040503050406030204" pitchFamily="18" charset="0"/>
                          </a:rPr>
                        </m:ctrlPr>
                      </m:sSubPr>
                      <m:e>
                        <m:r>
                          <a:rPr lang="en-IN" sz="1200" i="1" dirty="0" err="1">
                            <a:latin typeface="Cambria Math" panose="02040503050406030204" pitchFamily="18" charset="0"/>
                          </a:rPr>
                          <m:t>𝐼</m:t>
                        </m:r>
                      </m:e>
                      <m:sub>
                        <m:r>
                          <m:rPr>
                            <m:sty m:val="p"/>
                          </m:rPr>
                          <a:rPr lang="en-IN" sz="1200" i="1" dirty="0" err="1">
                            <a:latin typeface="Cambria Math" panose="02040503050406030204" pitchFamily="18" charset="0"/>
                          </a:rPr>
                          <m:t>max</m:t>
                        </m:r>
                      </m:sub>
                    </m:sSub>
                    <m:f>
                      <m:fPr>
                        <m:ctrlPr>
                          <a:rPr lang="en-IN" sz="1200" i="1" dirty="0" smtClean="0">
                            <a:latin typeface="Cambria Math" panose="02040503050406030204" pitchFamily="18" charset="0"/>
                          </a:rPr>
                        </m:ctrlPr>
                      </m:fPr>
                      <m:num>
                        <m:sSubSup>
                          <m:sSubSupPr>
                            <m:ctrlPr>
                              <a:rPr lang="en-IN" sz="1200" i="1" dirty="0">
                                <a:latin typeface="Cambria Math" panose="02040503050406030204" pitchFamily="18" charset="0"/>
                              </a:rPr>
                            </m:ctrlPr>
                          </m:sSubSupPr>
                          <m:e>
                            <m:r>
                              <a:rPr lang="en-IN" sz="1200" i="1" dirty="0" err="1">
                                <a:latin typeface="Cambria Math" panose="02040503050406030204" pitchFamily="18" charset="0"/>
                              </a:rPr>
                              <m:t>𝑇</m:t>
                            </m:r>
                          </m:e>
                          <m:sub>
                            <m:r>
                              <a:rPr lang="en-IN" sz="1200" i="1" dirty="0" err="1">
                                <a:latin typeface="Cambria Math" panose="02040503050406030204" pitchFamily="18" charset="0"/>
                              </a:rPr>
                              <m:t>𝑗</m:t>
                            </m:r>
                          </m:sub>
                          <m:sup>
                            <m:r>
                              <a:rPr lang="en-IN" sz="1200" i="1" dirty="0" err="1">
                                <a:latin typeface="Cambria Math" panose="02040503050406030204" pitchFamily="18" charset="0"/>
                              </a:rPr>
                              <m:t>𝑏</m:t>
                            </m:r>
                          </m:sup>
                        </m:sSubSup>
                      </m:num>
                      <m:den>
                        <m:r>
                          <a:rPr lang="en-IN" sz="1200" b="0" i="1" dirty="0" smtClean="0">
                            <a:latin typeface="Cambria Math" panose="02040503050406030204" pitchFamily="18" charset="0"/>
                          </a:rPr>
                          <m:t>|</m:t>
                        </m:r>
                        <m:sSubSup>
                          <m:sSubSupPr>
                            <m:ctrlPr>
                              <a:rPr lang="en-IN" sz="1200" i="1" dirty="0">
                                <a:latin typeface="Cambria Math" panose="02040503050406030204" pitchFamily="18" charset="0"/>
                              </a:rPr>
                            </m:ctrlPr>
                          </m:sSubSupPr>
                          <m:e>
                            <m:r>
                              <a:rPr lang="en-IN" sz="1200" i="1" dirty="0">
                                <a:latin typeface="Cambria Math" panose="02040503050406030204" pitchFamily="18" charset="0"/>
                              </a:rPr>
                              <m:t>𝑇</m:t>
                            </m:r>
                          </m:e>
                          <m:sub>
                            <m:r>
                              <m:rPr>
                                <m:sty m:val="p"/>
                              </m:rPr>
                              <a:rPr lang="en-IN" sz="1200" i="1" dirty="0">
                                <a:latin typeface="Cambria Math" panose="02040503050406030204" pitchFamily="18" charset="0"/>
                              </a:rPr>
                              <m:t>max</m:t>
                            </m:r>
                          </m:sub>
                          <m:sup>
                            <m:r>
                              <a:rPr lang="en-IN" sz="1200" i="1" dirty="0" err="1">
                                <a:latin typeface="Cambria Math" panose="02040503050406030204" pitchFamily="18" charset="0"/>
                              </a:rPr>
                              <m:t>𝑏</m:t>
                            </m:r>
                          </m:sup>
                        </m:sSubSup>
                        <m:r>
                          <a:rPr lang="en-IN" sz="1200" b="0" i="1" dirty="0" smtClean="0">
                            <a:latin typeface="Cambria Math" panose="02040503050406030204" pitchFamily="18" charset="0"/>
                          </a:rPr>
                          <m:t>|</m:t>
                        </m:r>
                      </m:den>
                    </m:f>
                  </m:oMath>
                </a14:m>
                <a:r>
                  <a:rPr lang="en-IN" sz="1200" dirty="0"/>
                  <a:t> in which </a:t>
                </a:r>
                <a14:m>
                  <m:oMath xmlns:m="http://schemas.openxmlformats.org/officeDocument/2006/math">
                    <m:sSub>
                      <m:sSubPr>
                        <m:ctrlPr>
                          <a:rPr lang="en-IN" sz="1200" i="1" dirty="0" smtClean="0">
                            <a:latin typeface="Cambria Math" panose="02040503050406030204" pitchFamily="18" charset="0"/>
                          </a:rPr>
                        </m:ctrlPr>
                      </m:sSubPr>
                      <m:e>
                        <m:r>
                          <a:rPr lang="en-IN" sz="1200" i="1" dirty="0" smtClean="0">
                            <a:latin typeface="Cambria Math" panose="02040503050406030204" pitchFamily="18" charset="0"/>
                          </a:rPr>
                          <m:t>𝐼</m:t>
                        </m:r>
                      </m:e>
                      <m:sub>
                        <m:r>
                          <m:rPr>
                            <m:sty m:val="p"/>
                          </m:rPr>
                          <a:rPr lang="en-IN" sz="1200" i="1" dirty="0" smtClean="0">
                            <a:latin typeface="Cambria Math" panose="02040503050406030204" pitchFamily="18" charset="0"/>
                          </a:rPr>
                          <m:t>max</m:t>
                        </m:r>
                      </m:sub>
                    </m:sSub>
                    <m:r>
                      <a:rPr lang="en-IN" sz="1200" i="1" dirty="0" smtClean="0">
                        <a:latin typeface="Cambria Math" panose="02040503050406030204" pitchFamily="18" charset="0"/>
                      </a:rPr>
                      <m:t>⁡= </m:t>
                    </m:r>
                    <m:r>
                      <a:rPr lang="en-IN" sz="1200" i="1" dirty="0" smtClean="0">
                        <a:latin typeface="Cambria Math" panose="02040503050406030204" pitchFamily="18" charset="0"/>
                      </a:rPr>
                      <m:t>1</m:t>
                    </m:r>
                    <m:r>
                      <a:rPr lang="en-IN" sz="1200" i="1" dirty="0" smtClean="0">
                        <a:latin typeface="Cambria Math" panose="02040503050406030204" pitchFamily="18" charset="0"/>
                      </a:rPr>
                      <m:t>µ</m:t>
                    </m:r>
                    <m:r>
                      <a:rPr lang="en-IN" sz="1200" i="1" dirty="0" smtClean="0">
                        <a:latin typeface="Cambria Math" panose="02040503050406030204" pitchFamily="18" charset="0"/>
                      </a:rPr>
                      <m:t>𝐴</m:t>
                    </m:r>
                  </m:oMath>
                </a14:m>
                <a:r>
                  <a:rPr lang="en-IN" sz="1200" dirty="0"/>
                  <a:t>, </a:t>
                </a:r>
                <a14:m>
                  <m:oMath xmlns:m="http://schemas.openxmlformats.org/officeDocument/2006/math">
                    <m:sSub>
                      <m:sSubPr>
                        <m:ctrlPr>
                          <a:rPr lang="en-IN" sz="1200" i="1" dirty="0" smtClean="0">
                            <a:latin typeface="Cambria Math" panose="02040503050406030204" pitchFamily="18" charset="0"/>
                          </a:rPr>
                        </m:ctrlPr>
                      </m:sSubPr>
                      <m:e>
                        <m:r>
                          <a:rPr lang="en-IN" sz="1200" i="1" dirty="0" smtClean="0">
                            <a:latin typeface="Cambria Math" panose="02040503050406030204" pitchFamily="18" charset="0"/>
                          </a:rPr>
                          <m:t>𝑇</m:t>
                        </m:r>
                      </m:e>
                      <m:sub>
                        <m:r>
                          <m:rPr>
                            <m:sty m:val="p"/>
                          </m:rPr>
                          <a:rPr lang="en-IN" sz="1200" i="1" dirty="0" smtClean="0">
                            <a:latin typeface="Cambria Math" panose="02040503050406030204" pitchFamily="18" charset="0"/>
                          </a:rPr>
                          <m:t>max</m:t>
                        </m:r>
                      </m:sub>
                    </m:sSub>
                    <m:r>
                      <a:rPr lang="en-IN" sz="1200" i="1" dirty="0" smtClean="0">
                        <a:latin typeface="Cambria Math" panose="02040503050406030204" pitchFamily="18" charset="0"/>
                      </a:rPr>
                      <m:t>=</m:t>
                    </m:r>
                    <m:r>
                      <a:rPr lang="en-IN" sz="1200" i="1" dirty="0" smtClean="0">
                        <a:latin typeface="Cambria Math" panose="02040503050406030204" pitchFamily="18" charset="0"/>
                      </a:rPr>
                      <m:t>2</m:t>
                    </m:r>
                  </m:oMath>
                </a14:m>
                <a:r>
                  <a:rPr lang="en-IN" sz="1200" dirty="0"/>
                  <a:t> is the maximum absolute synaptic weight, and </a:t>
                </a:r>
                <a14:m>
                  <m:oMath xmlns:m="http://schemas.openxmlformats.org/officeDocument/2006/math">
                    <m:sSubSup>
                      <m:sSubSupPr>
                        <m:ctrlPr>
                          <a:rPr lang="en-IN" sz="1200" i="1" dirty="0" smtClean="0">
                            <a:latin typeface="Cambria Math" panose="02040503050406030204" pitchFamily="18" charset="0"/>
                          </a:rPr>
                        </m:ctrlPr>
                      </m:sSubSupPr>
                      <m:e>
                        <m:r>
                          <a:rPr lang="en-IN" sz="1200" i="1" dirty="0" smtClean="0">
                            <a:latin typeface="Cambria Math" panose="02040503050406030204" pitchFamily="18" charset="0"/>
                          </a:rPr>
                          <m:t>𝑇</m:t>
                        </m:r>
                      </m:e>
                      <m:sub>
                        <m:r>
                          <m:rPr>
                            <m:sty m:val="p"/>
                          </m:rPr>
                          <a:rPr lang="en-IN" sz="1200" i="1" dirty="0" smtClean="0">
                            <a:latin typeface="Cambria Math" panose="02040503050406030204" pitchFamily="18" charset="0"/>
                          </a:rPr>
                          <m:t>max</m:t>
                        </m:r>
                      </m:sub>
                      <m:sup>
                        <m:r>
                          <a:rPr lang="en-IN" sz="1200" i="1" dirty="0" smtClean="0">
                            <a:latin typeface="Cambria Math" panose="02040503050406030204" pitchFamily="18" charset="0"/>
                          </a:rPr>
                          <m:t>𝑏</m:t>
                        </m:r>
                      </m:sup>
                    </m:sSubSup>
                    <m:r>
                      <a:rPr lang="en-IN" sz="1200" i="1" dirty="0" smtClean="0">
                        <a:latin typeface="Cambria Math" panose="02040503050406030204" pitchFamily="18" charset="0"/>
                      </a:rPr>
                      <m:t>=</m:t>
                    </m:r>
                    <m:r>
                      <a:rPr lang="en-IN" sz="1200" i="1" dirty="0" smtClean="0">
                        <a:latin typeface="Cambria Math" panose="02040503050406030204" pitchFamily="18" charset="0"/>
                      </a:rPr>
                      <m:t>3</m:t>
                    </m:r>
                    <m:r>
                      <a:rPr lang="en-IN" sz="1200" i="1" dirty="0" smtClean="0">
                        <a:latin typeface="Cambria Math" panose="02040503050406030204" pitchFamily="18" charset="0"/>
                      </a:rPr>
                      <m:t>.</m:t>
                    </m:r>
                    <m:r>
                      <a:rPr lang="en-IN" sz="1200" i="1" dirty="0" smtClean="0">
                        <a:latin typeface="Cambria Math" panose="02040503050406030204" pitchFamily="18" charset="0"/>
                      </a:rPr>
                      <m:t>694</m:t>
                    </m:r>
                  </m:oMath>
                </a14:m>
                <a:r>
                  <a:rPr lang="en-IN" sz="1200" dirty="0"/>
                  <a:t> is the maximum absolute bias.</a:t>
                </a:r>
              </a:p>
              <a:p>
                <a:pPr marL="0" indent="0">
                  <a:buNone/>
                </a:pPr>
                <a:endParaRPr lang="en-IN" sz="1200" dirty="0"/>
              </a:p>
              <a:p>
                <a:pPr marL="0" indent="0">
                  <a:buNone/>
                </a:pPr>
                <a:r>
                  <a:rPr lang="en-IN" sz="1200" b="1" u="sng" dirty="0"/>
                  <a:t>Conclusion</a:t>
                </a:r>
              </a:p>
              <a:p>
                <a:pPr marL="171450" indent="-171450">
                  <a:buFontTx/>
                  <a:buChar char="-"/>
                </a:pPr>
                <a:r>
                  <a:rPr lang="en-US" sz="1200" dirty="0"/>
                  <a:t>The weight annealing converges faster and to a better solution within studied runtime as compared to other considered annealing methods.</a:t>
                </a:r>
              </a:p>
              <a:p>
                <a:pPr marL="171450" indent="-171450">
                  <a:buFontTx/>
                  <a:buChar char="-"/>
                </a:pPr>
                <a:r>
                  <a:rPr lang="en-US" sz="1200" dirty="0"/>
                  <a:t>Weight annealing is performed for several combinatorial problems, and its straightforward implementation with two state-of-the-art analog-grade non-volatile memories demonstrates its scalability (size and computational time).</a:t>
                </a:r>
                <a:endParaRPr lang="en-IN" sz="1200" dirty="0"/>
              </a:p>
            </p:txBody>
          </p:sp>
        </mc:Choice>
        <mc:Fallback xmlns="">
          <p:sp>
            <p:nvSpPr>
              <p:cNvPr id="3" name="Text Placeholder 2">
                <a:extLst>
                  <a:ext uri="{FF2B5EF4-FFF2-40B4-BE49-F238E27FC236}">
                    <a16:creationId xmlns:a16="http://schemas.microsoft.com/office/drawing/2014/main" id="{F113F72A-410D-C9E6-AB62-19D5FEA0C9E2}"/>
                  </a:ext>
                </a:extLst>
              </p:cNvPr>
              <p:cNvSpPr>
                <a:spLocks noGrp="1" noRot="1" noChangeAspect="1" noMove="1" noResize="1" noEditPoints="1" noAdjustHandles="1" noChangeArrowheads="1" noChangeShapeType="1" noTextEdit="1"/>
              </p:cNvSpPr>
              <p:nvPr>
                <p:ph type="body" idx="1"/>
              </p:nvPr>
            </p:nvSpPr>
            <p:spPr>
              <a:xfrm>
                <a:off x="311699" y="1058224"/>
                <a:ext cx="5442329" cy="3491473"/>
              </a:xfrm>
              <a:blipFill>
                <a:blip r:embed="rId2"/>
                <a:stretch>
                  <a:fillRect l="-1008"/>
                </a:stretch>
              </a:blipFill>
            </p:spPr>
            <p:txBody>
              <a:bodyPr/>
              <a:lstStyle/>
              <a:p>
                <a:r>
                  <a:rPr lang="en-IN">
                    <a:noFill/>
                  </a:rPr>
                  <a:t> </a:t>
                </a:r>
              </a:p>
            </p:txBody>
          </p:sp>
        </mc:Fallback>
      </mc:AlternateContent>
      <p:pic>
        <p:nvPicPr>
          <p:cNvPr id="8" name="Picture 7">
            <a:extLst>
              <a:ext uri="{FF2B5EF4-FFF2-40B4-BE49-F238E27FC236}">
                <a16:creationId xmlns:a16="http://schemas.microsoft.com/office/drawing/2014/main" id="{D6294EDC-E3E2-739E-CB99-C06D9AF98874}"/>
              </a:ext>
            </a:extLst>
          </p:cNvPr>
          <p:cNvPicPr>
            <a:picLocks noChangeAspect="1"/>
          </p:cNvPicPr>
          <p:nvPr/>
        </p:nvPicPr>
        <p:blipFill>
          <a:blip r:embed="rId3"/>
          <a:stretch>
            <a:fillRect/>
          </a:stretch>
        </p:blipFill>
        <p:spPr>
          <a:xfrm>
            <a:off x="6013092" y="426006"/>
            <a:ext cx="2738560" cy="1184756"/>
          </a:xfrm>
          <a:prstGeom prst="rect">
            <a:avLst/>
          </a:prstGeom>
        </p:spPr>
      </p:pic>
      <p:sp>
        <p:nvSpPr>
          <p:cNvPr id="9" name="TextBox 8">
            <a:extLst>
              <a:ext uri="{FF2B5EF4-FFF2-40B4-BE49-F238E27FC236}">
                <a16:creationId xmlns:a16="http://schemas.microsoft.com/office/drawing/2014/main" id="{2D6736D8-2A27-5166-E280-E3C6A1A3F389}"/>
              </a:ext>
            </a:extLst>
          </p:cNvPr>
          <p:cNvSpPr txBox="1"/>
          <p:nvPr/>
        </p:nvSpPr>
        <p:spPr>
          <a:xfrm>
            <a:off x="5728469" y="1573831"/>
            <a:ext cx="3307805" cy="230832"/>
          </a:xfrm>
          <a:prstGeom prst="rect">
            <a:avLst/>
          </a:prstGeom>
          <a:noFill/>
        </p:spPr>
        <p:txBody>
          <a:bodyPr wrap="square">
            <a:spAutoFit/>
          </a:bodyPr>
          <a:lstStyle/>
          <a:p>
            <a:r>
              <a:rPr lang="en-US" sz="900" dirty="0">
                <a:latin typeface="Old Standard TT" panose="020B0604020202020204" charset="0"/>
              </a:rPr>
              <a:t>Conductance map obtained before and after tuning the crossbar</a:t>
            </a:r>
            <a:endParaRPr lang="en-IN" sz="900" dirty="0">
              <a:latin typeface="Old Standard TT" panose="020B0604020202020204" charset="0"/>
            </a:endParaRPr>
          </a:p>
        </p:txBody>
      </p:sp>
      <p:pic>
        <p:nvPicPr>
          <p:cNvPr id="10" name="Picture 9">
            <a:extLst>
              <a:ext uri="{FF2B5EF4-FFF2-40B4-BE49-F238E27FC236}">
                <a16:creationId xmlns:a16="http://schemas.microsoft.com/office/drawing/2014/main" id="{07C8A3E9-830E-7BA3-0D85-57EDBA768AC3}"/>
              </a:ext>
            </a:extLst>
          </p:cNvPr>
          <p:cNvPicPr>
            <a:picLocks noChangeAspect="1"/>
          </p:cNvPicPr>
          <p:nvPr/>
        </p:nvPicPr>
        <p:blipFill>
          <a:blip r:embed="rId4"/>
          <a:stretch>
            <a:fillRect/>
          </a:stretch>
        </p:blipFill>
        <p:spPr>
          <a:xfrm>
            <a:off x="5954381" y="1853932"/>
            <a:ext cx="2877919" cy="1655383"/>
          </a:xfrm>
          <a:prstGeom prst="rect">
            <a:avLst/>
          </a:prstGeom>
        </p:spPr>
      </p:pic>
      <p:pic>
        <p:nvPicPr>
          <p:cNvPr id="11" name="Picture 10">
            <a:extLst>
              <a:ext uri="{FF2B5EF4-FFF2-40B4-BE49-F238E27FC236}">
                <a16:creationId xmlns:a16="http://schemas.microsoft.com/office/drawing/2014/main" id="{B38E55BC-43B5-BCBF-8192-6E0A8609BC9F}"/>
              </a:ext>
            </a:extLst>
          </p:cNvPr>
          <p:cNvPicPr>
            <a:picLocks noChangeAspect="1"/>
          </p:cNvPicPr>
          <p:nvPr/>
        </p:nvPicPr>
        <p:blipFill>
          <a:blip r:embed="rId5"/>
          <a:stretch>
            <a:fillRect/>
          </a:stretch>
        </p:blipFill>
        <p:spPr>
          <a:xfrm>
            <a:off x="6021659" y="3566017"/>
            <a:ext cx="2810641" cy="1577482"/>
          </a:xfrm>
          <a:prstGeom prst="rect">
            <a:avLst/>
          </a:prstGeom>
        </p:spPr>
      </p:pic>
      <p:sp>
        <p:nvSpPr>
          <p:cNvPr id="13" name="TextBox 12">
            <a:extLst>
              <a:ext uri="{FF2B5EF4-FFF2-40B4-BE49-F238E27FC236}">
                <a16:creationId xmlns:a16="http://schemas.microsoft.com/office/drawing/2014/main" id="{7766D5D8-D582-1197-65A4-6C81306AE941}"/>
              </a:ext>
            </a:extLst>
          </p:cNvPr>
          <p:cNvSpPr txBox="1"/>
          <p:nvPr/>
        </p:nvSpPr>
        <p:spPr>
          <a:xfrm>
            <a:off x="2594888" y="4463578"/>
            <a:ext cx="3426771" cy="507831"/>
          </a:xfrm>
          <a:prstGeom prst="rect">
            <a:avLst/>
          </a:prstGeom>
          <a:noFill/>
        </p:spPr>
        <p:txBody>
          <a:bodyPr wrap="square">
            <a:spAutoFit/>
          </a:bodyPr>
          <a:lstStyle/>
          <a:p>
            <a:r>
              <a:rPr lang="en-US" sz="900" dirty="0">
                <a:latin typeface="Old Standard TT" panose="020B0604020202020204" charset="0"/>
              </a:rPr>
              <a:t>The average energy versus epoch comparing experimental results with simulations for (</a:t>
            </a:r>
            <a:r>
              <a:rPr lang="en-US" sz="900" dirty="0" err="1">
                <a:latin typeface="Old Standard TT" panose="020B0604020202020204" charset="0"/>
              </a:rPr>
              <a:t>i</a:t>
            </a:r>
            <a:r>
              <a:rPr lang="en-US" sz="900" dirty="0">
                <a:latin typeface="Old Standard TT" panose="020B0604020202020204" charset="0"/>
              </a:rPr>
              <a:t>) [top] memristor crossbar with over 1000 runs, (ii) [bottom] </a:t>
            </a:r>
            <a:r>
              <a:rPr lang="en-US" sz="900" dirty="0" err="1">
                <a:latin typeface="Old Standard TT" panose="020B0604020202020204" charset="0"/>
              </a:rPr>
              <a:t>eFlash</a:t>
            </a:r>
            <a:r>
              <a:rPr lang="en-US" sz="900" dirty="0">
                <a:latin typeface="Old Standard TT" panose="020B0604020202020204" charset="0"/>
              </a:rPr>
              <a:t> memory with over 100 runs</a:t>
            </a:r>
          </a:p>
        </p:txBody>
      </p:sp>
    </p:spTree>
    <p:extLst>
      <p:ext uri="{BB962C8B-B14F-4D97-AF65-F5344CB8AC3E}">
        <p14:creationId xmlns:p14="http://schemas.microsoft.com/office/powerpoint/2010/main" val="4214501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DBB05-2676-6B64-D059-968FCFC5383B}"/>
              </a:ext>
            </a:extLst>
          </p:cNvPr>
          <p:cNvSpPr>
            <a:spLocks noGrp="1"/>
          </p:cNvSpPr>
          <p:nvPr>
            <p:ph type="title"/>
          </p:nvPr>
        </p:nvSpPr>
        <p:spPr/>
        <p:txBody>
          <a:bodyPr>
            <a:normAutofit fontScale="90000"/>
          </a:bodyPr>
          <a:lstStyle/>
          <a:p>
            <a:r>
              <a:rPr lang="en-IN" dirty="0"/>
              <a:t>Introduction</a:t>
            </a:r>
          </a:p>
        </p:txBody>
      </p:sp>
      <p:sp>
        <p:nvSpPr>
          <p:cNvPr id="3" name="Text Placeholder 2">
            <a:extLst>
              <a:ext uri="{FF2B5EF4-FFF2-40B4-BE49-F238E27FC236}">
                <a16:creationId xmlns:a16="http://schemas.microsoft.com/office/drawing/2014/main" id="{E098ACD1-E073-B300-8E27-659F996CDC74}"/>
              </a:ext>
            </a:extLst>
          </p:cNvPr>
          <p:cNvSpPr>
            <a:spLocks noGrp="1"/>
          </p:cNvSpPr>
          <p:nvPr>
            <p:ph type="body" idx="1"/>
          </p:nvPr>
        </p:nvSpPr>
        <p:spPr/>
        <p:txBody>
          <a:bodyPr>
            <a:normAutofit fontScale="70000" lnSpcReduction="20000"/>
          </a:bodyPr>
          <a:lstStyle/>
          <a:p>
            <a:pPr marL="0" lvl="0" indent="0" algn="l" rtl="0">
              <a:spcBef>
                <a:spcPts val="0"/>
              </a:spcBef>
              <a:spcAft>
                <a:spcPts val="0"/>
              </a:spcAft>
              <a:buNone/>
            </a:pPr>
            <a:r>
              <a:rPr lang="en-IN" dirty="0"/>
              <a:t>Annealing techniques are a useful class of metaheuristic that provide a way of escaping from local minima thus aiding in the best optimization performance.</a:t>
            </a:r>
          </a:p>
          <a:p>
            <a:pPr marL="0" lvl="0" indent="0" algn="l" rtl="0">
              <a:spcBef>
                <a:spcPts val="0"/>
              </a:spcBef>
              <a:spcAft>
                <a:spcPts val="0"/>
              </a:spcAft>
              <a:buNone/>
            </a:pPr>
            <a:endParaRPr lang="en-IN" dirty="0"/>
          </a:p>
          <a:p>
            <a:pPr marL="0" lvl="0" indent="0" algn="l" rtl="0">
              <a:spcBef>
                <a:spcPts val="0"/>
              </a:spcBef>
              <a:spcAft>
                <a:spcPts val="0"/>
              </a:spcAft>
              <a:buNone/>
            </a:pPr>
            <a:r>
              <a:rPr lang="en-US" dirty="0"/>
              <a:t>Emerging technologies for </a:t>
            </a:r>
            <a:r>
              <a:rPr lang="en-US" dirty="0" err="1"/>
              <a:t>Ising</a:t>
            </a:r>
            <a:r>
              <a:rPr lang="en-US" dirty="0"/>
              <a:t> solvers: CMOS, Superconductors, nanomagnets, photonic technology</a:t>
            </a:r>
          </a:p>
          <a:p>
            <a:pPr marL="0" lvl="0" indent="0" algn="l" rtl="0">
              <a:spcBef>
                <a:spcPts val="0"/>
              </a:spcBef>
              <a:spcAft>
                <a:spcPts val="0"/>
              </a:spcAft>
              <a:buNone/>
            </a:pPr>
            <a:endParaRPr lang="en-US" dirty="0"/>
          </a:p>
          <a:p>
            <a:pPr marL="0" lvl="0" indent="0" algn="l" rtl="0">
              <a:spcBef>
                <a:spcPts val="0"/>
              </a:spcBef>
              <a:spcAft>
                <a:spcPts val="0"/>
              </a:spcAft>
              <a:buNone/>
            </a:pPr>
            <a:r>
              <a:rPr lang="en-IN" dirty="0"/>
              <a:t>Generalized Hopfield Neural Network: An approach closely related to </a:t>
            </a:r>
            <a:r>
              <a:rPr lang="en-IN" dirty="0" err="1"/>
              <a:t>Ising</a:t>
            </a:r>
            <a:r>
              <a:rPr lang="en-IN" dirty="0"/>
              <a:t> Model</a:t>
            </a:r>
          </a:p>
          <a:p>
            <a:pPr marL="0" lvl="0" indent="0" algn="l" rtl="0">
              <a:spcBef>
                <a:spcPts val="0"/>
              </a:spcBef>
              <a:spcAft>
                <a:spcPts val="0"/>
              </a:spcAft>
              <a:buNone/>
            </a:pPr>
            <a:endParaRPr lang="en-IN" dirty="0"/>
          </a:p>
          <a:p>
            <a:pPr marL="0" lvl="0" indent="0" algn="l" rtl="0">
              <a:spcBef>
                <a:spcPts val="0"/>
              </a:spcBef>
              <a:spcAft>
                <a:spcPts val="0"/>
              </a:spcAft>
              <a:buNone/>
            </a:pPr>
            <a:r>
              <a:rPr lang="en-US" dirty="0"/>
              <a:t>Similar to </a:t>
            </a:r>
            <a:r>
              <a:rPr lang="en-US" dirty="0" err="1"/>
              <a:t>Ising</a:t>
            </a:r>
            <a:r>
              <a:rPr lang="en-US" dirty="0"/>
              <a:t> solvers, annealing techniques are also applicable in HNNs, e.g. by probabilistically updating neuron states can give a huge performance improvement.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work focusses on the development of adjustable resistive switching devices (such as metal-oxide memristor) that meet the following goals.</a:t>
            </a:r>
          </a:p>
          <a:p>
            <a:pPr marL="114300" indent="0">
              <a:buNone/>
            </a:pPr>
            <a:r>
              <a:rPr lang="en-US" dirty="0"/>
              <a:t>1. computing dot-product operations with dense adjustable weights</a:t>
            </a:r>
          </a:p>
          <a:p>
            <a:pPr marL="114300" indent="0">
              <a:buNone/>
            </a:pPr>
            <a:r>
              <a:rPr lang="en-IN" dirty="0"/>
              <a:t>2. implementing stochastic neurons to support metaheuristic techniques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An “exponential” annealing (EA) technique, which is especially suitable for the proposed hardware is also proposed.</a:t>
            </a:r>
          </a:p>
        </p:txBody>
      </p:sp>
    </p:spTree>
    <p:extLst>
      <p:ext uri="{BB962C8B-B14F-4D97-AF65-F5344CB8AC3E}">
        <p14:creationId xmlns:p14="http://schemas.microsoft.com/office/powerpoint/2010/main" val="20154690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CFA53-012A-A0B1-4299-9F305032D25C}"/>
              </a:ext>
            </a:extLst>
          </p:cNvPr>
          <p:cNvSpPr>
            <a:spLocks noGrp="1"/>
          </p:cNvSpPr>
          <p:nvPr>
            <p:ph type="title"/>
          </p:nvPr>
        </p:nvSpPr>
        <p:spPr/>
        <p:txBody>
          <a:bodyPr>
            <a:normAutofit fontScale="90000"/>
          </a:bodyPr>
          <a:lstStyle/>
          <a:p>
            <a:r>
              <a:rPr lang="en-IN" dirty="0">
                <a:latin typeface="Source Serif Pro" panose="02040603050405020204" pitchFamily="18" charset="0"/>
                <a:ea typeface="Source Serif Pro" panose="02040603050405020204" pitchFamily="18" charset="0"/>
              </a:rPr>
              <a:t>Hopfield Neural Networks: Overview</a:t>
            </a:r>
          </a:p>
        </p:txBody>
      </p:sp>
      <mc:AlternateContent xmlns:mc="http://schemas.openxmlformats.org/markup-compatibility/2006">
        <mc:Choice xmlns:a14="http://schemas.microsoft.com/office/drawing/2010/main" Requires="a14">
          <p:sp>
            <p:nvSpPr>
              <p:cNvPr id="3" name="Text Placeholder 2">
                <a:extLst>
                  <a:ext uri="{FF2B5EF4-FFF2-40B4-BE49-F238E27FC236}">
                    <a16:creationId xmlns:a16="http://schemas.microsoft.com/office/drawing/2014/main" id="{A06FE5B8-D243-C643-201A-C5F640F0B970}"/>
                  </a:ext>
                </a:extLst>
              </p:cNvPr>
              <p:cNvSpPr>
                <a:spLocks noGrp="1"/>
              </p:cNvSpPr>
              <p:nvPr>
                <p:ph type="body" idx="1"/>
              </p:nvPr>
            </p:nvSpPr>
            <p:spPr/>
            <p:txBody>
              <a:bodyPr/>
              <a:lstStyle/>
              <a:p>
                <a:pPr marL="114300" indent="0">
                  <a:buNone/>
                </a:pPr>
                <a:r>
                  <a:rPr lang="en-IN" dirty="0">
                    <a:latin typeface="Seaford" panose="00000500000000000000" pitchFamily="2" charset="0"/>
                  </a:rPr>
                  <a:t>A recurrent neural network that implements the following neuron update</a:t>
                </a:r>
              </a:p>
              <a:p>
                <a:pPr>
                  <a:buFont typeface="Seaford" panose="00000500000000000000" pitchFamily="2" charset="0"/>
                  <a:buChar char="›"/>
                </a:pPr>
                <a14:m>
                  <m:oMath xmlns:m="http://schemas.openxmlformats.org/officeDocument/2006/math">
                    <m:r>
                      <a:rPr lang="en-IN" b="0" i="1" smtClean="0">
                        <a:latin typeface="Cambria Math" panose="02040503050406030204" pitchFamily="18" charset="0"/>
                      </a:rPr>
                      <m:t>𝑋</m:t>
                    </m:r>
                  </m:oMath>
                </a14:m>
                <a:endParaRPr lang="en-IN" dirty="0">
                  <a:latin typeface="Seaford" panose="00000500000000000000" pitchFamily="2" charset="0"/>
                </a:endParaRPr>
              </a:p>
            </p:txBody>
          </p:sp>
        </mc:Choice>
        <mc:Fallback>
          <p:sp>
            <p:nvSpPr>
              <p:cNvPr id="3" name="Text Placeholder 2">
                <a:extLst>
                  <a:ext uri="{FF2B5EF4-FFF2-40B4-BE49-F238E27FC236}">
                    <a16:creationId xmlns:a16="http://schemas.microsoft.com/office/drawing/2014/main" id="{A06FE5B8-D243-C643-201A-C5F640F0B970}"/>
                  </a:ext>
                </a:extLst>
              </p:cNvPr>
              <p:cNvSpPr>
                <a:spLocks noGrp="1" noRot="1" noChangeAspect="1" noMove="1" noResize="1" noEditPoints="1" noAdjustHandles="1" noChangeArrowheads="1" noChangeShapeType="1" noTextEdit="1"/>
              </p:cNvSpPr>
              <p:nvPr>
                <p:ph type="body" idx="1"/>
              </p:nvPr>
            </p:nvSpPr>
            <p:spPr>
              <a:blipFill>
                <a:blip r:embed="rId2"/>
                <a:stretch>
                  <a:fillRect/>
                </a:stretch>
              </a:blipFill>
            </p:spPr>
            <p:txBody>
              <a:bodyPr/>
              <a:lstStyle/>
              <a:p>
                <a:r>
                  <a:rPr lang="en-IN">
                    <a:noFill/>
                  </a:rPr>
                  <a:t> </a:t>
                </a:r>
              </a:p>
            </p:txBody>
          </p:sp>
        </mc:Fallback>
      </mc:AlternateContent>
    </p:spTree>
    <p:extLst>
      <p:ext uri="{BB962C8B-B14F-4D97-AF65-F5344CB8AC3E}">
        <p14:creationId xmlns:p14="http://schemas.microsoft.com/office/powerpoint/2010/main" val="22469282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895C2-91B5-5B55-F053-A9A2BF7B6219}"/>
              </a:ext>
            </a:extLst>
          </p:cNvPr>
          <p:cNvSpPr>
            <a:spLocks noGrp="1"/>
          </p:cNvSpPr>
          <p:nvPr>
            <p:ph type="title"/>
          </p:nvPr>
        </p:nvSpPr>
        <p:spPr/>
        <p:txBody>
          <a:bodyPr>
            <a:normAutofit fontScale="90000"/>
          </a:bodyPr>
          <a:lstStyle/>
          <a:p>
            <a:r>
              <a:rPr lang="en-IN" dirty="0"/>
              <a:t>Implementing Annealing Methods</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B3F81A6A-8B4A-234C-6E6A-E6D787AFB15D}"/>
                  </a:ext>
                </a:extLst>
              </p:cNvPr>
              <p:cNvSpPr>
                <a:spLocks noGrp="1"/>
              </p:cNvSpPr>
              <p:nvPr>
                <p:ph type="body" idx="1"/>
              </p:nvPr>
            </p:nvSpPr>
            <p:spPr>
              <a:xfrm>
                <a:off x="311700" y="1171599"/>
                <a:ext cx="8520600" cy="3672241"/>
              </a:xfrm>
            </p:spPr>
            <p:txBody>
              <a:bodyPr>
                <a:normAutofit fontScale="92500" lnSpcReduction="20000"/>
              </a:bodyPr>
              <a:lstStyle/>
              <a:p>
                <a:pPr marL="0" indent="0">
                  <a:buNone/>
                </a:pPr>
                <a:r>
                  <a:rPr lang="en-IN" sz="1400" b="1" u="sng" dirty="0"/>
                  <a:t>Stochastic Simulated Annealing</a:t>
                </a:r>
                <a:endParaRPr lang="en-US" sz="1400" b="1" u="sng" dirty="0"/>
              </a:p>
              <a:p>
                <a:pPr marL="0" indent="0">
                  <a:buNone/>
                </a:pPr>
                <a:r>
                  <a:rPr lang="en-US" sz="1300" dirty="0"/>
                  <a:t>An implementation of SSA can be realized by controlling the signal-to-noise ratio (SNR) of the read-out current. The output referred current noise on each differential line (</a:t>
                </a:r>
                <a14:m>
                  <m:oMath xmlns:m="http://schemas.openxmlformats.org/officeDocument/2006/math">
                    <m:acc>
                      <m:accPr>
                        <m:chr m:val="̅"/>
                        <m:ctrlPr>
                          <a:rPr lang="en-IN" sz="1300" b="0" i="1" dirty="0" smtClean="0">
                            <a:latin typeface="Cambria Math" panose="02040503050406030204" pitchFamily="18" charset="0"/>
                          </a:rPr>
                        </m:ctrlPr>
                      </m:accPr>
                      <m:e>
                        <m:sSubSup>
                          <m:sSubSupPr>
                            <m:ctrlPr>
                              <a:rPr lang="en-US" sz="1300" i="1" dirty="0">
                                <a:latin typeface="Cambria Math" panose="02040503050406030204" pitchFamily="18" charset="0"/>
                              </a:rPr>
                            </m:ctrlPr>
                          </m:sSubSupPr>
                          <m:e>
                            <m:r>
                              <a:rPr lang="en-US" sz="1300" i="1" dirty="0">
                                <a:latin typeface="Cambria Math" panose="02040503050406030204" pitchFamily="18" charset="0"/>
                              </a:rPr>
                              <m:t>𝑖</m:t>
                            </m:r>
                          </m:e>
                          <m:sub>
                            <m:r>
                              <a:rPr lang="en-US" sz="1300" i="1" dirty="0" err="1">
                                <a:latin typeface="Cambria Math" panose="02040503050406030204" pitchFamily="18" charset="0"/>
                              </a:rPr>
                              <m:t>𝑛</m:t>
                            </m:r>
                            <m:r>
                              <a:rPr lang="en-US" sz="1300" i="1" dirty="0" err="1">
                                <a:latin typeface="Cambria Math" panose="02040503050406030204" pitchFamily="18" charset="0"/>
                              </a:rPr>
                              <m:t>,</m:t>
                            </m:r>
                            <m:r>
                              <a:rPr lang="en-US" sz="1300" i="1" dirty="0" err="1">
                                <a:latin typeface="Cambria Math" panose="02040503050406030204" pitchFamily="18" charset="0"/>
                              </a:rPr>
                              <m:t>𝑜𝑢𝑡</m:t>
                            </m:r>
                          </m:sub>
                          <m:sup>
                            <m:r>
                              <a:rPr lang="en-US" sz="1300" i="1" dirty="0">
                                <a:latin typeface="Cambria Math" panose="02040503050406030204" pitchFamily="18" charset="0"/>
                              </a:rPr>
                              <m:t>2</m:t>
                            </m:r>
                          </m:sup>
                        </m:sSubSup>
                      </m:e>
                    </m:acc>
                  </m:oMath>
                </a14:m>
                <a:r>
                  <a:rPr lang="en-US" sz="1300" dirty="0"/>
                  <a:t>) is the sum of current noises generated by the memory cells and that of peripheral </a:t>
                </a:r>
                <a:r>
                  <a:rPr lang="en-US" sz="1300" dirty="0" err="1"/>
                  <a:t>circuits.</a:t>
                </a:r>
                <a:endParaRPr lang="en-US" sz="1300" dirty="0"/>
              </a:p>
              <a:p>
                <a:pPr marL="0" indent="0">
                  <a:buNone/>
                </a:pPr>
                <a:endParaRPr lang="en-US" sz="1300" dirty="0"/>
              </a:p>
              <a:p>
                <a:pPr marL="0" indent="0">
                  <a:buNone/>
                </a:pPr>
                <a:r>
                  <a:rPr lang="en-US" sz="1300" dirty="0">
                    <a:latin typeface="Old Standard TT" panose="020B0604020202020204" charset="0"/>
                  </a:rPr>
                  <a:t>Comparator circuit of a neuron implements the step function </a:t>
                </a:r>
                <a:r>
                  <a:rPr lang="en-IN" sz="1300" dirty="0">
                    <a:latin typeface="Old Standard TT" panose="020B0604020202020204" charset="0"/>
                  </a:rPr>
                  <a:t>on a sampled current:</a:t>
                </a:r>
                <a:br>
                  <a:rPr lang="en-IN" sz="1300" dirty="0">
                    <a:latin typeface="Old Standard TT" panose="020B0604020202020204" charset="0"/>
                  </a:rPr>
                </a:br>
                <a:r>
                  <a:rPr lang="en-IN" sz="1300" dirty="0">
                    <a:latin typeface="Old Standard TT" panose="020B0604020202020204" charset="0"/>
                  </a:rPr>
                  <a:t>probability of voltage turning on is </a:t>
                </a:r>
                <a14:m>
                  <m:oMath xmlns:m="http://schemas.openxmlformats.org/officeDocument/2006/math">
                    <m:r>
                      <a:rPr lang="en-IN" sz="1300" b="0" i="0" dirty="0" smtClean="0">
                        <a:latin typeface="Cambria Math" panose="02040503050406030204" pitchFamily="18" charset="0"/>
                      </a:rPr>
                      <m:t>0</m:t>
                    </m:r>
                    <m:r>
                      <a:rPr lang="en-IN" sz="1300" b="0" i="0" dirty="0" smtClean="0">
                        <a:latin typeface="Cambria Math" panose="02040503050406030204" pitchFamily="18" charset="0"/>
                      </a:rPr>
                      <m:t>.</m:t>
                    </m:r>
                    <m:r>
                      <a:rPr lang="en-IN" sz="1300" b="0" i="0" dirty="0" smtClean="0">
                        <a:latin typeface="Cambria Math" panose="02040503050406030204" pitchFamily="18" charset="0"/>
                      </a:rPr>
                      <m:t>5</m:t>
                    </m:r>
                    <m:f>
                      <m:fPr>
                        <m:ctrlPr>
                          <a:rPr lang="en-IN" sz="1300" i="1" dirty="0" smtClean="0">
                            <a:latin typeface="Cambria Math" panose="02040503050406030204" pitchFamily="18" charset="0"/>
                          </a:rPr>
                        </m:ctrlPr>
                      </m:fPr>
                      <m:num>
                        <m:d>
                          <m:dPr>
                            <m:ctrlPr>
                              <a:rPr lang="en-IN" sz="1300" i="1" dirty="0" smtClean="0">
                                <a:latin typeface="Cambria Math" panose="02040503050406030204" pitchFamily="18" charset="0"/>
                              </a:rPr>
                            </m:ctrlPr>
                          </m:dPr>
                          <m:e>
                            <m:r>
                              <a:rPr lang="en-IN" sz="1300" i="1" dirty="0" smtClean="0">
                                <a:latin typeface="Cambria Math" panose="02040503050406030204" pitchFamily="18" charset="0"/>
                              </a:rPr>
                              <m:t>1</m:t>
                            </m:r>
                            <m:r>
                              <a:rPr lang="en-IN" sz="1300" i="1" dirty="0" smtClean="0">
                                <a:latin typeface="Cambria Math" panose="02040503050406030204" pitchFamily="18" charset="0"/>
                              </a:rPr>
                              <m:t> + </m:t>
                            </m:r>
                            <m:r>
                              <m:rPr>
                                <m:sty m:val="p"/>
                              </m:rPr>
                              <a:rPr lang="en-IN" sz="1300" i="1" dirty="0" smtClean="0">
                                <a:latin typeface="Cambria Math" panose="02040503050406030204" pitchFamily="18" charset="0"/>
                              </a:rPr>
                              <m:t>erf</m:t>
                            </m:r>
                            <m:d>
                              <m:dPr>
                                <m:begChr m:val="⟨"/>
                                <m:endChr m:val="⟩"/>
                                <m:ctrlPr>
                                  <a:rPr lang="en-IN" sz="1300" b="0" i="1" dirty="0" smtClean="0">
                                    <a:latin typeface="Cambria Math" panose="02040503050406030204" pitchFamily="18" charset="0"/>
                                  </a:rPr>
                                </m:ctrlPr>
                              </m:dPr>
                              <m:e>
                                <m:r>
                                  <a:rPr lang="en-IN" sz="1300" i="1" dirty="0" smtClean="0">
                                    <a:latin typeface="Cambria Math" panose="02040503050406030204" pitchFamily="18" charset="0"/>
                                  </a:rPr>
                                  <m:t>𝐼</m:t>
                                </m:r>
                              </m:e>
                            </m:d>
                          </m:e>
                        </m:d>
                      </m:num>
                      <m:den>
                        <m:rad>
                          <m:radPr>
                            <m:degHide m:val="on"/>
                            <m:ctrlPr>
                              <a:rPr lang="en-IN" sz="1300" b="0" i="1" dirty="0" smtClean="0">
                                <a:latin typeface="Cambria Math" panose="02040503050406030204" pitchFamily="18" charset="0"/>
                              </a:rPr>
                            </m:ctrlPr>
                          </m:radPr>
                          <m:deg/>
                          <m:e>
                            <m:r>
                              <a:rPr lang="en-IN" sz="1300" b="0" i="1" dirty="0" smtClean="0">
                                <a:latin typeface="Cambria Math" panose="02040503050406030204" pitchFamily="18" charset="0"/>
                              </a:rPr>
                              <m:t>2</m:t>
                            </m:r>
                          </m:e>
                        </m:rad>
                        <m:r>
                          <a:rPr lang="en-IN" sz="1300" i="1" dirty="0" smtClean="0">
                            <a:latin typeface="Cambria Math" panose="02040503050406030204" pitchFamily="18" charset="0"/>
                          </a:rPr>
                          <m:t>𝜎</m:t>
                        </m:r>
                      </m:den>
                    </m:f>
                  </m:oMath>
                </a14:m>
                <a:r>
                  <a:rPr lang="en-IN" sz="1300" dirty="0">
                    <a:latin typeface="Old Standard TT" panose="020B0604020202020204" charset="0"/>
                  </a:rPr>
                  <a:t>, </a:t>
                </a:r>
                <a:r>
                  <a:rPr lang="en-US" sz="1300" dirty="0">
                    <a:latin typeface="Old Standard TT" panose="020B0604020202020204" charset="0"/>
                  </a:rPr>
                  <a:t>where </a:t>
                </a:r>
                <a14:m>
                  <m:oMath xmlns:m="http://schemas.openxmlformats.org/officeDocument/2006/math">
                    <m:r>
                      <a:rPr lang="en-US" sz="1300" i="1" dirty="0" smtClean="0">
                        <a:latin typeface="Cambria Math" panose="02040503050406030204" pitchFamily="18" charset="0"/>
                      </a:rPr>
                      <m:t>𝜎</m:t>
                    </m:r>
                  </m:oMath>
                </a14:m>
                <a:r>
                  <a:rPr lang="en-US" sz="1300" dirty="0">
                    <a:latin typeface="Old Standard TT" panose="020B0604020202020204" charset="0"/>
                  </a:rPr>
                  <a:t> is the standard deviation</a:t>
                </a:r>
                <a:br>
                  <a:rPr lang="en-US" sz="1300" dirty="0">
                    <a:latin typeface="Old Standard TT" panose="020B0604020202020204" charset="0"/>
                  </a:rPr>
                </a:br>
                <a:r>
                  <a:rPr lang="en-US" sz="1300" dirty="0">
                    <a:latin typeface="Old Standard TT" panose="020B0604020202020204" charset="0"/>
                  </a:rPr>
                  <a:t>of the output current.</a:t>
                </a:r>
              </a:p>
              <a:p>
                <a:pPr marL="0" indent="0">
                  <a:buNone/>
                </a:pPr>
                <a:endParaRPr lang="en-US" sz="1300" dirty="0">
                  <a:latin typeface="Old Standard TT" panose="020B0604020202020204" charset="0"/>
                </a:endParaRPr>
              </a:p>
              <a:p>
                <a:pPr marL="0" indent="0">
                  <a:buNone/>
                </a:pPr>
                <a:r>
                  <a:rPr lang="en-US" sz="1300" dirty="0">
                    <a:latin typeface="Old Standard TT" panose="020B0604020202020204" charset="0"/>
                  </a:rPr>
                  <a:t>The error function matches closely, with relative error </a:t>
                </a:r>
                <a14:m>
                  <m:oMath xmlns:m="http://schemas.openxmlformats.org/officeDocument/2006/math">
                    <m:r>
                      <a:rPr lang="en-US" sz="1300" i="1" dirty="0" smtClean="0">
                        <a:latin typeface="Cambria Math" panose="02040503050406030204" pitchFamily="18" charset="0"/>
                      </a:rPr>
                      <m:t>&lt;</m:t>
                    </m:r>
                    <m:r>
                      <a:rPr lang="en-US" sz="1300" i="1" dirty="0" smtClean="0">
                        <a:latin typeface="Cambria Math" panose="02040503050406030204" pitchFamily="18" charset="0"/>
                      </a:rPr>
                      <m:t>2</m:t>
                    </m:r>
                    <m:r>
                      <a:rPr lang="en-US" sz="1300" i="1" dirty="0">
                        <a:latin typeface="Cambria Math" panose="02040503050406030204" pitchFamily="18" charset="0"/>
                      </a:rPr>
                      <m:t>%</m:t>
                    </m:r>
                  </m:oMath>
                </a14:m>
                <a:r>
                  <a:rPr lang="en-US" sz="1300" dirty="0">
                    <a:latin typeface="Old Standard TT" panose="020B0604020202020204" charset="0"/>
                  </a:rPr>
                  <a:t>, probabilistic neuron</a:t>
                </a:r>
                <a:br>
                  <a:rPr lang="en-US" sz="1300" dirty="0">
                    <a:latin typeface="Old Standard TT" panose="020B0604020202020204" charset="0"/>
                  </a:rPr>
                </a:br>
                <a:r>
                  <a:rPr lang="en-US" sz="1300" dirty="0">
                    <a:latin typeface="Old Standard TT" panose="020B0604020202020204" charset="0"/>
                  </a:rPr>
                  <a:t>transfer function </a:t>
                </a:r>
                <a14:m>
                  <m:oMath xmlns:m="http://schemas.openxmlformats.org/officeDocument/2006/math">
                    <m:f>
                      <m:fPr>
                        <m:ctrlPr>
                          <a:rPr lang="en-US" sz="1300" i="1" dirty="0" smtClean="0">
                            <a:latin typeface="Cambria Math" panose="02040503050406030204" pitchFamily="18" charset="0"/>
                          </a:rPr>
                        </m:ctrlPr>
                      </m:fPr>
                      <m:num>
                        <m:r>
                          <a:rPr lang="en-US" sz="1300" i="1" dirty="0" smtClean="0">
                            <a:latin typeface="Cambria Math" panose="02040503050406030204" pitchFamily="18" charset="0"/>
                          </a:rPr>
                          <m:t>1</m:t>
                        </m:r>
                      </m:num>
                      <m:den>
                        <m:r>
                          <a:rPr lang="en-US" sz="1300" i="1" dirty="0">
                            <a:latin typeface="Cambria Math" panose="02040503050406030204" pitchFamily="18" charset="0"/>
                          </a:rPr>
                          <m:t>(</m:t>
                        </m:r>
                        <m:r>
                          <a:rPr lang="en-US" sz="1300" i="1" dirty="0">
                            <a:latin typeface="Cambria Math" panose="02040503050406030204" pitchFamily="18" charset="0"/>
                          </a:rPr>
                          <m:t>1</m:t>
                        </m:r>
                        <m:r>
                          <a:rPr lang="en-US" sz="1300" i="1" dirty="0">
                            <a:latin typeface="Cambria Math" panose="02040503050406030204" pitchFamily="18" charset="0"/>
                          </a:rPr>
                          <m:t>+</m:t>
                        </m:r>
                        <m:r>
                          <m:rPr>
                            <m:sty m:val="p"/>
                          </m:rPr>
                          <a:rPr lang="en-US" sz="1300" i="1" dirty="0">
                            <a:latin typeface="Cambria Math" panose="02040503050406030204" pitchFamily="18" charset="0"/>
                          </a:rPr>
                          <m:t>exp</m:t>
                        </m:r>
                        <m:r>
                          <a:rPr lang="en-US" sz="1300" i="1" dirty="0">
                            <a:latin typeface="Cambria Math" panose="02040503050406030204" pitchFamily="18" charset="0"/>
                          </a:rPr>
                          <m:t>⁡[−</m:t>
                        </m:r>
                        <m:r>
                          <a:rPr lang="en-US" sz="1300" i="1" dirty="0">
                            <a:latin typeface="Cambria Math" panose="02040503050406030204" pitchFamily="18" charset="0"/>
                          </a:rPr>
                          <m:t>𝑦</m:t>
                        </m:r>
                        <m:r>
                          <a:rPr lang="en-US" sz="1300" i="1" dirty="0">
                            <a:latin typeface="Cambria Math" panose="02040503050406030204" pitchFamily="18" charset="0"/>
                          </a:rPr>
                          <m:t>/</m:t>
                        </m:r>
                        <m:r>
                          <a:rPr lang="en-US" sz="1300" i="1" dirty="0">
                            <a:latin typeface="Cambria Math" panose="02040503050406030204" pitchFamily="18" charset="0"/>
                          </a:rPr>
                          <m:t>𝑇</m:t>
                        </m:r>
                        <m:r>
                          <a:rPr lang="en-US" sz="1300" i="1" dirty="0">
                            <a:latin typeface="Cambria Math" panose="02040503050406030204" pitchFamily="18" charset="0"/>
                          </a:rPr>
                          <m:t>])</m:t>
                        </m:r>
                      </m:den>
                    </m:f>
                  </m:oMath>
                </a14:m>
                <a:r>
                  <a:rPr lang="en-IN" sz="1300" dirty="0">
                    <a:latin typeface="Old Standard TT" panose="020B0604020202020204" charset="0"/>
                  </a:rPr>
                  <a:t>, where </a:t>
                </a:r>
                <a14:m>
                  <m:oMath xmlns:m="http://schemas.openxmlformats.org/officeDocument/2006/math">
                    <m:r>
                      <a:rPr lang="en-US" sz="1300" i="1" dirty="0" smtClean="0">
                        <a:latin typeface="Cambria Math" panose="02040503050406030204" pitchFamily="18" charset="0"/>
                      </a:rPr>
                      <m:t>𝑦</m:t>
                    </m:r>
                  </m:oMath>
                </a14:m>
                <a:r>
                  <a:rPr lang="en-US" sz="1300" dirty="0">
                    <a:latin typeface="Old Standard TT" panose="020B0604020202020204" charset="0"/>
                  </a:rPr>
                  <a:t> is the pre-activation value and </a:t>
                </a:r>
                <a14:m>
                  <m:oMath xmlns:m="http://schemas.openxmlformats.org/officeDocument/2006/math">
                    <m:r>
                      <a:rPr lang="en-US" sz="1300" i="1" dirty="0" smtClean="0">
                        <a:latin typeface="Cambria Math" panose="02040503050406030204" pitchFamily="18" charset="0"/>
                      </a:rPr>
                      <m:t>𝑇</m:t>
                    </m:r>
                  </m:oMath>
                </a14:m>
                <a:r>
                  <a:rPr lang="en-US" sz="1300" dirty="0">
                    <a:latin typeface="Old Standard TT" panose="020B0604020202020204" charset="0"/>
                  </a:rPr>
                  <a:t> is the</a:t>
                </a:r>
                <a:br>
                  <a:rPr lang="en-US" sz="1300" dirty="0">
                    <a:latin typeface="Old Standard TT" panose="020B0604020202020204" charset="0"/>
                  </a:rPr>
                </a:br>
                <a:r>
                  <a:rPr lang="en-US" sz="1300" dirty="0">
                    <a:latin typeface="Old Standard TT" panose="020B0604020202020204" charset="0"/>
                  </a:rPr>
                  <a:t>temperature.</a:t>
                </a:r>
                <a:endParaRPr lang="en-IN" sz="1300" dirty="0">
                  <a:latin typeface="Old Standard TT" panose="020B0604020202020204" charset="0"/>
                </a:endParaRPr>
              </a:p>
              <a:p>
                <a:pPr marL="0" indent="0">
                  <a:buNone/>
                </a:pPr>
                <a:endParaRPr lang="en-IN" sz="1300" dirty="0">
                  <a:latin typeface="Old Standard TT" panose="020B0604020202020204" charset="0"/>
                </a:endParaRPr>
              </a:p>
              <a:p>
                <a:pPr marL="0" indent="0">
                  <a:buNone/>
                </a:pPr>
                <a:r>
                  <a:rPr lang="en-US" sz="1300" dirty="0">
                    <a:latin typeface="Old Standard TT" panose="020B0604020202020204" charset="0"/>
                  </a:rPr>
                  <a:t>The effective temperature is inversely proportional to the peak signal-to-noise ratio,</a:t>
                </a:r>
                <a:br>
                  <a:rPr lang="en-US" sz="1300" dirty="0">
                    <a:latin typeface="Old Standard TT" panose="020B0604020202020204" charset="0"/>
                  </a:rPr>
                </a:br>
                <a:r>
                  <a:rPr lang="en-US" sz="1300" dirty="0">
                    <a:latin typeface="Old Standard TT" panose="020B0604020202020204" charset="0"/>
                  </a:rPr>
                  <a:t>i.e. </a:t>
                </a:r>
                <a14:m>
                  <m:oMath xmlns:m="http://schemas.openxmlformats.org/officeDocument/2006/math">
                    <m:r>
                      <a:rPr lang="en-US" sz="1300" i="1" dirty="0" smtClean="0">
                        <a:latin typeface="Cambria Math" panose="02040503050406030204" pitchFamily="18" charset="0"/>
                      </a:rPr>
                      <m:t>𝑆𝑁</m:t>
                    </m:r>
                    <m:sSub>
                      <m:sSubPr>
                        <m:ctrlPr>
                          <a:rPr lang="en-IN" sz="1300" b="0" i="1" dirty="0" smtClean="0">
                            <a:latin typeface="Cambria Math" panose="02040503050406030204" pitchFamily="18" charset="0"/>
                          </a:rPr>
                        </m:ctrlPr>
                      </m:sSubPr>
                      <m:e>
                        <m:r>
                          <a:rPr lang="en-US" sz="1300" i="1" dirty="0" smtClean="0">
                            <a:latin typeface="Cambria Math" panose="02040503050406030204" pitchFamily="18" charset="0"/>
                          </a:rPr>
                          <m:t>𝑅</m:t>
                        </m:r>
                      </m:e>
                      <m:sub>
                        <m:r>
                          <a:rPr lang="en-IN" sz="1300" b="0" i="1" dirty="0" smtClean="0">
                            <a:latin typeface="Cambria Math" panose="02040503050406030204" pitchFamily="18" charset="0"/>
                          </a:rPr>
                          <m:t>𝑚𝑎𝑥</m:t>
                        </m:r>
                      </m:sub>
                    </m:sSub>
                    <m:r>
                      <a:rPr lang="en-US" sz="1300" i="1" dirty="0" smtClean="0">
                        <a:latin typeface="Cambria Math" panose="02040503050406030204" pitchFamily="18" charset="0"/>
                      </a:rPr>
                      <m:t> = </m:t>
                    </m:r>
                    <m:sSub>
                      <m:sSubPr>
                        <m:ctrlPr>
                          <a:rPr lang="en-IN" sz="1300" b="0" i="1" dirty="0" smtClean="0">
                            <a:latin typeface="Cambria Math" panose="02040503050406030204" pitchFamily="18" charset="0"/>
                          </a:rPr>
                        </m:ctrlPr>
                      </m:sSubPr>
                      <m:e>
                        <m:r>
                          <a:rPr lang="en-US" sz="1300" i="1" dirty="0" smtClean="0">
                            <a:latin typeface="Cambria Math" panose="02040503050406030204" pitchFamily="18" charset="0"/>
                          </a:rPr>
                          <m:t>𝐼</m:t>
                        </m:r>
                      </m:e>
                      <m:sub>
                        <m:r>
                          <a:rPr lang="en-IN" sz="1300" b="0" i="1" dirty="0" smtClean="0">
                            <a:latin typeface="Cambria Math" panose="02040503050406030204" pitchFamily="18" charset="0"/>
                          </a:rPr>
                          <m:t>𝑚𝑎𝑥</m:t>
                        </m:r>
                      </m:sub>
                    </m:sSub>
                    <m:r>
                      <a:rPr lang="en-US" sz="1300" i="1" dirty="0" smtClean="0">
                        <a:latin typeface="Cambria Math" panose="02040503050406030204" pitchFamily="18" charset="0"/>
                      </a:rPr>
                      <m:t>/</m:t>
                    </m:r>
                    <m:r>
                      <a:rPr lang="en-IN" sz="1300" b="0" i="1" dirty="0" smtClean="0">
                        <a:latin typeface="Cambria Math" panose="02040503050406030204" pitchFamily="18" charset="0"/>
                      </a:rPr>
                      <m:t>𝜎</m:t>
                    </m:r>
                  </m:oMath>
                </a14:m>
                <a:endParaRPr lang="en-IN" sz="1300" dirty="0">
                  <a:latin typeface="Old Standard TT" panose="020B0604020202020204" charset="0"/>
                </a:endParaRPr>
              </a:p>
              <a:p>
                <a:pPr marL="0" indent="0">
                  <a:buNone/>
                </a:pPr>
                <a:endParaRPr lang="en-IN" sz="1300" dirty="0">
                  <a:latin typeface="Old Standard TT" panose="020B0604020202020204" charset="0"/>
                </a:endParaRPr>
              </a:p>
              <a:p>
                <a:pPr marL="0" indent="0">
                  <a:buNone/>
                </a:pPr>
                <a:r>
                  <a:rPr lang="en-IN" sz="1300" dirty="0">
                    <a:latin typeface="Old Standard TT" panose="020B0604020202020204" charset="0"/>
                  </a:rPr>
                  <a:t>Changing </a:t>
                </a:r>
                <a14:m>
                  <m:oMath xmlns:m="http://schemas.openxmlformats.org/officeDocument/2006/math">
                    <m:sSub>
                      <m:sSubPr>
                        <m:ctrlPr>
                          <a:rPr lang="en-IN" sz="1300" i="1" dirty="0" smtClean="0">
                            <a:latin typeface="Cambria Math" panose="02040503050406030204" pitchFamily="18" charset="0"/>
                          </a:rPr>
                        </m:ctrlPr>
                      </m:sSubPr>
                      <m:e>
                        <m:r>
                          <a:rPr lang="en-IN" sz="1300" i="1" dirty="0" smtClean="0">
                            <a:latin typeface="Cambria Math" panose="02040503050406030204" pitchFamily="18" charset="0"/>
                          </a:rPr>
                          <m:t>𝑉</m:t>
                        </m:r>
                      </m:e>
                      <m:sub>
                        <m:r>
                          <a:rPr lang="en-IN" sz="1300" b="0" i="1" dirty="0" smtClean="0">
                            <a:latin typeface="Cambria Math" panose="02040503050406030204" pitchFamily="18" charset="0"/>
                          </a:rPr>
                          <m:t>𝑂𝑁</m:t>
                        </m:r>
                      </m:sub>
                    </m:sSub>
                  </m:oMath>
                </a14:m>
                <a:r>
                  <a:rPr lang="en-IN" sz="1300" dirty="0">
                    <a:latin typeface="Old Standard TT" panose="020B0604020202020204" charset="0"/>
                  </a:rPr>
                  <a:t> that in turn alters </a:t>
                </a:r>
                <a14:m>
                  <m:oMath xmlns:m="http://schemas.openxmlformats.org/officeDocument/2006/math">
                    <m:sSub>
                      <m:sSubPr>
                        <m:ctrlPr>
                          <a:rPr lang="en-IN" sz="1300" i="1" dirty="0" smtClean="0">
                            <a:latin typeface="Cambria Math" panose="02040503050406030204" pitchFamily="18" charset="0"/>
                          </a:rPr>
                        </m:ctrlPr>
                      </m:sSubPr>
                      <m:e>
                        <m:r>
                          <a:rPr lang="en-IN" sz="1300" i="1" dirty="0" smtClean="0">
                            <a:latin typeface="Cambria Math" panose="02040503050406030204" pitchFamily="18" charset="0"/>
                          </a:rPr>
                          <m:t>𝐼</m:t>
                        </m:r>
                      </m:e>
                      <m:sub>
                        <m:r>
                          <m:rPr>
                            <m:sty m:val="p"/>
                          </m:rPr>
                          <a:rPr lang="en-IN" sz="1300" i="1" dirty="0" smtClean="0">
                            <a:latin typeface="Cambria Math" panose="02040503050406030204" pitchFamily="18" charset="0"/>
                          </a:rPr>
                          <m:t>max</m:t>
                        </m:r>
                      </m:sub>
                    </m:sSub>
                  </m:oMath>
                </a14:m>
                <a:r>
                  <a:rPr lang="en-IN" sz="1300" dirty="0">
                    <a:latin typeface="Old Standard TT" panose="020B0604020202020204" charset="0"/>
                  </a:rPr>
                  <a:t> and </a:t>
                </a:r>
                <a14:m>
                  <m:oMath xmlns:m="http://schemas.openxmlformats.org/officeDocument/2006/math">
                    <m:r>
                      <a:rPr lang="en-IN" sz="1300" i="1" dirty="0" smtClean="0">
                        <a:latin typeface="Cambria Math" panose="02040503050406030204" pitchFamily="18" charset="0"/>
                      </a:rPr>
                      <m:t>𝑆𝑁</m:t>
                    </m:r>
                    <m:sSub>
                      <m:sSubPr>
                        <m:ctrlPr>
                          <a:rPr lang="en-IN" sz="1300" i="1" dirty="0" smtClean="0">
                            <a:latin typeface="Cambria Math" panose="02040503050406030204" pitchFamily="18" charset="0"/>
                          </a:rPr>
                        </m:ctrlPr>
                      </m:sSubPr>
                      <m:e>
                        <m:r>
                          <a:rPr lang="en-IN" sz="1300" i="1" dirty="0" smtClean="0">
                            <a:latin typeface="Cambria Math" panose="02040503050406030204" pitchFamily="18" charset="0"/>
                          </a:rPr>
                          <m:t>𝑅</m:t>
                        </m:r>
                      </m:e>
                      <m:sub>
                        <m:r>
                          <m:rPr>
                            <m:sty m:val="p"/>
                          </m:rPr>
                          <a:rPr lang="en-IN" sz="1300" i="1" dirty="0" smtClean="0">
                            <a:latin typeface="Cambria Math" panose="02040503050406030204" pitchFamily="18" charset="0"/>
                          </a:rPr>
                          <m:t>max</m:t>
                        </m:r>
                      </m:sub>
                    </m:sSub>
                  </m:oMath>
                </a14:m>
                <a:r>
                  <a:rPr lang="en-IN" sz="1300" dirty="0">
                    <a:latin typeface="Old Standard TT" panose="020B0604020202020204" charset="0"/>
                  </a:rPr>
                  <a:t> lets us control the temperature.</a:t>
                </a:r>
              </a:p>
              <a:p>
                <a:pPr marL="0" indent="0">
                  <a:buNone/>
                </a:pPr>
                <a:endParaRPr lang="en-US" sz="1300" dirty="0"/>
              </a:p>
            </p:txBody>
          </p:sp>
        </mc:Choice>
        <mc:Fallback xmlns="">
          <p:sp>
            <p:nvSpPr>
              <p:cNvPr id="3" name="Text Placeholder 2">
                <a:extLst>
                  <a:ext uri="{FF2B5EF4-FFF2-40B4-BE49-F238E27FC236}">
                    <a16:creationId xmlns:a16="http://schemas.microsoft.com/office/drawing/2014/main" id="{B3F81A6A-8B4A-234C-6E6A-E6D787AFB15D}"/>
                  </a:ext>
                </a:extLst>
              </p:cNvPr>
              <p:cNvSpPr>
                <a:spLocks noGrp="1" noRot="1" noChangeAspect="1" noMove="1" noResize="1" noEditPoints="1" noAdjustHandles="1" noChangeArrowheads="1" noChangeShapeType="1" noTextEdit="1"/>
              </p:cNvSpPr>
              <p:nvPr>
                <p:ph type="body" idx="1"/>
              </p:nvPr>
            </p:nvSpPr>
            <p:spPr>
              <a:xfrm>
                <a:off x="311700" y="1171599"/>
                <a:ext cx="8520600" cy="3672241"/>
              </a:xfrm>
              <a:blipFill>
                <a:blip r:embed="rId2"/>
                <a:stretch>
                  <a:fillRect l="-72"/>
                </a:stretch>
              </a:blipFill>
            </p:spPr>
            <p:txBody>
              <a:bodyPr/>
              <a:lstStyle/>
              <a:p>
                <a:r>
                  <a:rPr lang="en-IN">
                    <a:noFill/>
                  </a:rPr>
                  <a:t> </a:t>
                </a:r>
              </a:p>
            </p:txBody>
          </p:sp>
        </mc:Fallback>
      </mc:AlternateContent>
      <p:pic>
        <p:nvPicPr>
          <p:cNvPr id="5" name="Picture 4">
            <a:extLst>
              <a:ext uri="{FF2B5EF4-FFF2-40B4-BE49-F238E27FC236}">
                <a16:creationId xmlns:a16="http://schemas.microsoft.com/office/drawing/2014/main" id="{5FA5E1BD-664F-7B21-5F9E-C030A6221982}"/>
              </a:ext>
            </a:extLst>
          </p:cNvPr>
          <p:cNvPicPr>
            <a:picLocks noChangeAspect="1"/>
          </p:cNvPicPr>
          <p:nvPr/>
        </p:nvPicPr>
        <p:blipFill>
          <a:blip r:embed="rId3"/>
          <a:stretch>
            <a:fillRect/>
          </a:stretch>
        </p:blipFill>
        <p:spPr>
          <a:xfrm>
            <a:off x="6261542" y="2018172"/>
            <a:ext cx="2258523" cy="1833956"/>
          </a:xfrm>
          <a:prstGeom prst="rect">
            <a:avLst/>
          </a:prstGeom>
        </p:spPr>
      </p:pic>
      <p:sp>
        <p:nvSpPr>
          <p:cNvPr id="7" name="TextBox 6">
            <a:extLst>
              <a:ext uri="{FF2B5EF4-FFF2-40B4-BE49-F238E27FC236}">
                <a16:creationId xmlns:a16="http://schemas.microsoft.com/office/drawing/2014/main" id="{011AE4D2-15FB-7DB4-AC8D-961706F0DEDF}"/>
              </a:ext>
            </a:extLst>
          </p:cNvPr>
          <p:cNvSpPr txBox="1"/>
          <p:nvPr/>
        </p:nvSpPr>
        <p:spPr>
          <a:xfrm>
            <a:off x="6261541" y="3852128"/>
            <a:ext cx="2258524" cy="553998"/>
          </a:xfrm>
          <a:prstGeom prst="rect">
            <a:avLst/>
          </a:prstGeom>
          <a:noFill/>
        </p:spPr>
        <p:txBody>
          <a:bodyPr wrap="square">
            <a:spAutoFit/>
          </a:bodyPr>
          <a:lstStyle/>
          <a:p>
            <a:pPr marL="0" indent="0" algn="just">
              <a:buNone/>
            </a:pPr>
            <a:r>
              <a:rPr lang="en-US" sz="1000" dirty="0">
                <a:latin typeface="Old Standard TT" panose="020B0604020202020204" charset="0"/>
              </a:rPr>
              <a:t>Measured probabilistic  sigmoid using the intrinsic noise of the circuit vs simulation of ideal sigmoid</a:t>
            </a:r>
          </a:p>
        </p:txBody>
      </p:sp>
    </p:spTree>
    <p:extLst>
      <p:ext uri="{BB962C8B-B14F-4D97-AF65-F5344CB8AC3E}">
        <p14:creationId xmlns:p14="http://schemas.microsoft.com/office/powerpoint/2010/main" val="15451209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DF6B5-53B2-01B1-8146-520C3A50C064}"/>
              </a:ext>
            </a:extLst>
          </p:cNvPr>
          <p:cNvSpPr>
            <a:spLocks noGrp="1"/>
          </p:cNvSpPr>
          <p:nvPr>
            <p:ph type="title"/>
          </p:nvPr>
        </p:nvSpPr>
        <p:spPr/>
        <p:txBody>
          <a:bodyPr>
            <a:normAutofit fontScale="90000"/>
          </a:bodyPr>
          <a:lstStyle/>
          <a:p>
            <a:r>
              <a:rPr lang="en-IN" dirty="0"/>
              <a:t>Implementing Annealing Methods</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FE6BDAB4-9ED5-B26B-7B93-3E5E5317D9E8}"/>
                  </a:ext>
                </a:extLst>
              </p:cNvPr>
              <p:cNvSpPr>
                <a:spLocks noGrp="1"/>
              </p:cNvSpPr>
              <p:nvPr>
                <p:ph type="body" idx="1"/>
              </p:nvPr>
            </p:nvSpPr>
            <p:spPr/>
            <p:txBody>
              <a:bodyPr>
                <a:noAutofit/>
              </a:bodyPr>
              <a:lstStyle/>
              <a:p>
                <a:pPr marL="0" marR="0" indent="0" algn="l" rtl="0">
                  <a:lnSpc>
                    <a:spcPct val="115000"/>
                  </a:lnSpc>
                  <a:spcBef>
                    <a:spcPts val="0"/>
                  </a:spcBef>
                  <a:spcAft>
                    <a:spcPts val="0"/>
                  </a:spcAft>
                  <a:buNone/>
                </a:pPr>
                <a:r>
                  <a:rPr lang="en-IN" sz="1300" b="1" u="sng" dirty="0"/>
                  <a:t>Chaotic Stochastic Annealing</a:t>
                </a:r>
                <a:endParaRPr lang="en-US" sz="1300" b="1" u="sng" dirty="0"/>
              </a:p>
              <a:p>
                <a:pPr marL="171450" marR="0" indent="-171450" algn="l" rtl="0">
                  <a:lnSpc>
                    <a:spcPct val="115000"/>
                  </a:lnSpc>
                  <a:spcBef>
                    <a:spcPts val="0"/>
                  </a:spcBef>
                  <a:spcAft>
                    <a:spcPts val="0"/>
                  </a:spcAft>
                  <a:buFontTx/>
                  <a:buChar char="-"/>
                </a:pPr>
                <a:r>
                  <a:rPr lang="en-US" sz="1200" dirty="0"/>
                  <a:t>The neuron self-feedback weights are initially set to some large values (as compared to other weights in the network), which results in chaotic dynamics of the network.</a:t>
                </a:r>
              </a:p>
              <a:p>
                <a:pPr marL="171450" marR="0" indent="-171450" algn="l" rtl="0">
                  <a:lnSpc>
                    <a:spcPct val="115000"/>
                  </a:lnSpc>
                  <a:spcBef>
                    <a:spcPts val="0"/>
                  </a:spcBef>
                  <a:spcAft>
                    <a:spcPts val="0"/>
                  </a:spcAft>
                  <a:buFontTx/>
                  <a:buChar char="-"/>
                </a:pPr>
                <a:r>
                  <a:rPr lang="en-US" sz="1200" dirty="0"/>
                  <a:t>These weights are then exponentially decreased to zero during the operation so that the network eventually settles in a stable equilibrium.</a:t>
                </a:r>
              </a:p>
              <a:p>
                <a:pPr marL="171450" marR="0" indent="-171450" algn="l" rtl="0">
                  <a:lnSpc>
                    <a:spcPct val="115000"/>
                  </a:lnSpc>
                  <a:spcBef>
                    <a:spcPts val="0"/>
                  </a:spcBef>
                  <a:spcAft>
                    <a:spcPts val="0"/>
                  </a:spcAft>
                  <a:buFontTx/>
                  <a:buChar char="-"/>
                </a:pPr>
                <a:r>
                  <a:rPr lang="en-US" sz="1200" dirty="0"/>
                  <a:t>The weight adjustment is performed again by scaling the applied voltages.</a:t>
                </a:r>
              </a:p>
              <a:p>
                <a:pPr marL="0" marR="0" indent="0" algn="l" rtl="0">
                  <a:lnSpc>
                    <a:spcPct val="115000"/>
                  </a:lnSpc>
                  <a:spcBef>
                    <a:spcPts val="0"/>
                  </a:spcBef>
                  <a:spcAft>
                    <a:spcPts val="0"/>
                  </a:spcAft>
                  <a:buNone/>
                </a:pPr>
                <a:endParaRPr lang="en-US" sz="1200" dirty="0"/>
              </a:p>
              <a:p>
                <a:pPr marL="0" marR="0" indent="0" algn="l" rtl="0">
                  <a:lnSpc>
                    <a:spcPct val="115000"/>
                  </a:lnSpc>
                  <a:spcBef>
                    <a:spcPts val="0"/>
                  </a:spcBef>
                  <a:spcAft>
                    <a:spcPts val="0"/>
                  </a:spcAft>
                  <a:buNone/>
                </a:pPr>
                <a:r>
                  <a:rPr lang="en-US" sz="1300" b="1" u="sng" dirty="0"/>
                  <a:t>Exponential Annealing</a:t>
                </a:r>
              </a:p>
              <a:p>
                <a:pPr marL="171450" marR="0" indent="-171450" algn="l" rtl="0">
                  <a:lnSpc>
                    <a:spcPct val="115000"/>
                  </a:lnSpc>
                  <a:spcBef>
                    <a:spcPts val="0"/>
                  </a:spcBef>
                  <a:spcAft>
                    <a:spcPts val="0"/>
                  </a:spcAft>
                  <a:buFontTx/>
                  <a:buChar char="-"/>
                </a:pPr>
                <a:r>
                  <a:rPr lang="en-US" sz="1200" dirty="0"/>
                  <a:t>Initial weights are modified to ensure funnel-shape energy landscape of the network and quick convergence to the global optimum.</a:t>
                </a:r>
              </a:p>
              <a:p>
                <a:pPr marL="171450" marR="0" indent="-171450" algn="l" rtl="0">
                  <a:lnSpc>
                    <a:spcPct val="115000"/>
                  </a:lnSpc>
                  <a:spcBef>
                    <a:spcPts val="0"/>
                  </a:spcBef>
                  <a:spcAft>
                    <a:spcPts val="0"/>
                  </a:spcAft>
                  <a:buFontTx/>
                  <a:buChar char="-"/>
                </a:pPr>
                <a:r>
                  <a:rPr lang="en-US" sz="1200" dirty="0"/>
                  <a:t>Specifically, the weights are defined as </a:t>
                </a:r>
                <a14:m>
                  <m:oMath xmlns:m="http://schemas.openxmlformats.org/officeDocument/2006/math">
                    <m:sSub>
                      <m:sSubPr>
                        <m:ctrlPr>
                          <a:rPr lang="en-US" sz="1200" i="1" dirty="0" smtClean="0">
                            <a:latin typeface="Cambria Math" panose="02040503050406030204" pitchFamily="18" charset="0"/>
                          </a:rPr>
                        </m:ctrlPr>
                      </m:sSubPr>
                      <m:e>
                        <m:r>
                          <a:rPr lang="en-US" sz="1200" i="1" dirty="0" smtClean="0">
                            <a:latin typeface="Cambria Math" panose="02040503050406030204" pitchFamily="18" charset="0"/>
                          </a:rPr>
                          <m:t>𝑊</m:t>
                        </m:r>
                      </m:e>
                      <m:sub>
                        <m:r>
                          <a:rPr lang="en-US" sz="1200" i="1" dirty="0" err="1" smtClean="0">
                            <a:latin typeface="Cambria Math" panose="02040503050406030204" pitchFamily="18" charset="0"/>
                          </a:rPr>
                          <m:t>𝑖𝑗</m:t>
                        </m:r>
                      </m:sub>
                    </m:sSub>
                    <m:r>
                      <a:rPr lang="en-US" sz="1200" i="1" dirty="0" smtClean="0">
                        <a:latin typeface="Cambria Math" panose="02040503050406030204" pitchFamily="18" charset="0"/>
                      </a:rPr>
                      <m:t>(</m:t>
                    </m:r>
                    <m:r>
                      <a:rPr lang="en-US" sz="1200" i="1" dirty="0" smtClean="0">
                        <a:latin typeface="Cambria Math" panose="02040503050406030204" pitchFamily="18" charset="0"/>
                      </a:rPr>
                      <m:t>𝑡</m:t>
                    </m:r>
                    <m:r>
                      <a:rPr lang="en-US" sz="1200" i="1" dirty="0" smtClean="0">
                        <a:latin typeface="Cambria Math" panose="02040503050406030204" pitchFamily="18" charset="0"/>
                      </a:rPr>
                      <m:t>)= </m:t>
                    </m:r>
                    <m:sSub>
                      <m:sSubPr>
                        <m:ctrlPr>
                          <a:rPr lang="en-US" sz="1200" i="1" dirty="0" smtClean="0">
                            <a:latin typeface="Cambria Math" panose="02040503050406030204" pitchFamily="18" charset="0"/>
                          </a:rPr>
                        </m:ctrlPr>
                      </m:sSubPr>
                      <m:e>
                        <m:r>
                          <a:rPr lang="en-US" sz="1200" i="1" dirty="0" smtClean="0">
                            <a:latin typeface="Cambria Math" panose="02040503050406030204" pitchFamily="18" charset="0"/>
                          </a:rPr>
                          <m:t>𝑇</m:t>
                        </m:r>
                      </m:e>
                      <m:sub>
                        <m:d>
                          <m:dPr>
                            <m:ctrlPr>
                              <a:rPr lang="en-US" sz="1200" i="1" dirty="0" smtClean="0">
                                <a:latin typeface="Cambria Math" panose="02040503050406030204" pitchFamily="18" charset="0"/>
                              </a:rPr>
                            </m:ctrlPr>
                          </m:dPr>
                          <m:e>
                            <m:r>
                              <a:rPr lang="en-US" sz="1200" i="1" dirty="0" err="1" smtClean="0">
                                <a:latin typeface="Cambria Math" panose="02040503050406030204" pitchFamily="18" charset="0"/>
                              </a:rPr>
                              <m:t>𝑖𝑗</m:t>
                            </m:r>
                          </m:e>
                        </m:d>
                      </m:sub>
                    </m:sSub>
                    <m:d>
                      <m:dPr>
                        <m:ctrlPr>
                          <a:rPr lang="en-US" sz="1200" i="1" dirty="0" smtClean="0">
                            <a:latin typeface="Cambria Math" panose="02040503050406030204" pitchFamily="18" charset="0"/>
                          </a:rPr>
                        </m:ctrlPr>
                      </m:dPr>
                      <m:e>
                        <m:r>
                          <a:rPr lang="en-US" sz="1200" i="1" dirty="0" smtClean="0">
                            <a:latin typeface="Cambria Math" panose="02040503050406030204" pitchFamily="18" charset="0"/>
                          </a:rPr>
                          <m:t>1−</m:t>
                        </m:r>
                        <m:func>
                          <m:funcPr>
                            <m:ctrlPr>
                              <a:rPr lang="en-US" sz="1200" i="1" dirty="0" smtClean="0">
                                <a:latin typeface="Cambria Math" panose="02040503050406030204" pitchFamily="18" charset="0"/>
                              </a:rPr>
                            </m:ctrlPr>
                          </m:funcPr>
                          <m:fName>
                            <m:r>
                              <m:rPr>
                                <m:sty m:val="p"/>
                              </m:rPr>
                              <a:rPr lang="en-US" sz="1200" i="0" dirty="0" smtClean="0">
                                <a:latin typeface="Cambria Math" panose="02040503050406030204" pitchFamily="18" charset="0"/>
                              </a:rPr>
                              <m:t>exp</m:t>
                            </m:r>
                          </m:fName>
                          <m:e>
                            <m:d>
                              <m:dPr>
                                <m:begChr m:val="["/>
                                <m:endChr m:val="]"/>
                                <m:ctrlPr>
                                  <a:rPr lang="en-US" sz="1200" i="1" dirty="0" smtClean="0">
                                    <a:latin typeface="Cambria Math" panose="02040503050406030204" pitchFamily="18" charset="0"/>
                                  </a:rPr>
                                </m:ctrlPr>
                              </m:dPr>
                              <m:e>
                                <m:r>
                                  <a:rPr lang="en-US" sz="1200" i="1" dirty="0" smtClean="0">
                                    <a:latin typeface="Cambria Math" panose="02040503050406030204" pitchFamily="18" charset="0"/>
                                  </a:rPr>
                                  <m:t>−</m:t>
                                </m:r>
                                <m:r>
                                  <a:rPr lang="en-IN" sz="1200" b="0" i="1" dirty="0" smtClean="0">
                                    <a:latin typeface="Cambria Math" panose="02040503050406030204" pitchFamily="18" charset="0"/>
                                  </a:rPr>
                                  <m:t>𝑡</m:t>
                                </m:r>
                                <m:r>
                                  <a:rPr lang="en-IN" sz="1200" b="0" i="1" dirty="0" smtClean="0">
                                    <a:latin typeface="Cambria Math" panose="02040503050406030204" pitchFamily="18" charset="0"/>
                                  </a:rPr>
                                  <m:t>/</m:t>
                                </m:r>
                                <m:r>
                                  <a:rPr lang="en-IN" sz="1200" b="0" i="1" dirty="0" smtClean="0">
                                    <a:latin typeface="Cambria Math" panose="02040503050406030204" pitchFamily="18" charset="0"/>
                                  </a:rPr>
                                  <m:t>𝜏</m:t>
                                </m:r>
                              </m:e>
                            </m:d>
                          </m:e>
                        </m:func>
                      </m:e>
                    </m:d>
                  </m:oMath>
                </a14:m>
                <a:r>
                  <a:rPr lang="en-US" sz="1200" dirty="0"/>
                  <a:t>, where </a:t>
                </a:r>
                <a14:m>
                  <m:oMath xmlns:m="http://schemas.openxmlformats.org/officeDocument/2006/math">
                    <m:r>
                      <a:rPr lang="en-US" sz="1200" i="1" dirty="0" smtClean="0">
                        <a:latin typeface="Cambria Math" panose="02040503050406030204" pitchFamily="18" charset="0"/>
                      </a:rPr>
                      <m:t>𝑡</m:t>
                    </m:r>
                  </m:oMath>
                </a14:m>
                <a:r>
                  <a:rPr lang="en-US" sz="1200" dirty="0"/>
                  <a:t> is epoch (i.e., one neuron update) number, </a:t>
                </a:r>
                <a14:m>
                  <m:oMath xmlns:m="http://schemas.openxmlformats.org/officeDocument/2006/math">
                    <m:r>
                      <a:rPr lang="en-US" sz="1200" i="1" dirty="0" smtClean="0">
                        <a:latin typeface="Cambria Math" panose="02040503050406030204" pitchFamily="18" charset="0"/>
                      </a:rPr>
                      <m:t>𝑡</m:t>
                    </m:r>
                  </m:oMath>
                </a14:m>
                <a:r>
                  <a:rPr lang="en-US" sz="1200" dirty="0"/>
                  <a:t> is the annealing factor, and </a:t>
                </a:r>
                <a14:m>
                  <m:oMath xmlns:m="http://schemas.openxmlformats.org/officeDocument/2006/math">
                    <m:sSub>
                      <m:sSubPr>
                        <m:ctrlPr>
                          <a:rPr lang="en-IN" sz="1200" b="0" i="1" dirty="0" smtClean="0">
                            <a:latin typeface="Cambria Math" panose="02040503050406030204" pitchFamily="18" charset="0"/>
                          </a:rPr>
                        </m:ctrlPr>
                      </m:sSubPr>
                      <m:e>
                        <m:r>
                          <a:rPr lang="en-US" sz="1200" i="1" dirty="0" smtClean="0">
                            <a:latin typeface="Cambria Math" panose="02040503050406030204" pitchFamily="18" charset="0"/>
                          </a:rPr>
                          <m:t>𝑇</m:t>
                        </m:r>
                      </m:e>
                      <m:sub>
                        <m:r>
                          <a:rPr lang="en-IN" sz="1200" b="0" i="1" dirty="0" smtClean="0">
                            <a:latin typeface="Cambria Math" panose="02040503050406030204" pitchFamily="18" charset="0"/>
                          </a:rPr>
                          <m:t>𝑖</m:t>
                        </m:r>
                        <m:r>
                          <a:rPr lang="en-US" sz="1200" i="1" dirty="0" smtClean="0">
                            <a:latin typeface="Cambria Math" panose="02040503050406030204" pitchFamily="18" charset="0"/>
                          </a:rPr>
                          <m:t>𝑗</m:t>
                        </m:r>
                      </m:sub>
                    </m:sSub>
                  </m:oMath>
                </a14:m>
                <a:r>
                  <a:rPr lang="en-US" sz="1200" dirty="0"/>
                  <a:t> is the predetermined weight matrix corresponding the problem in question.</a:t>
                </a:r>
              </a:p>
              <a:p>
                <a:pPr marL="171450" marR="0" indent="-171450" algn="l" rtl="0">
                  <a:lnSpc>
                    <a:spcPct val="115000"/>
                  </a:lnSpc>
                  <a:spcBef>
                    <a:spcPts val="0"/>
                  </a:spcBef>
                  <a:spcAft>
                    <a:spcPts val="0"/>
                  </a:spcAft>
                  <a:buFontTx/>
                  <a:buChar char="-"/>
                </a:pPr>
                <a:r>
                  <a:rPr lang="en-US" sz="1200" dirty="0"/>
                  <a:t>The network weights are then slowly modified to the baseline ones, with the goal of always keeping the network in the ground state during the transition.</a:t>
                </a:r>
                <a:endParaRPr lang="en-US" sz="1200" b="1" u="sng" dirty="0"/>
              </a:p>
            </p:txBody>
          </p:sp>
        </mc:Choice>
        <mc:Fallback xmlns="">
          <p:sp>
            <p:nvSpPr>
              <p:cNvPr id="3" name="Text Placeholder 2">
                <a:extLst>
                  <a:ext uri="{FF2B5EF4-FFF2-40B4-BE49-F238E27FC236}">
                    <a16:creationId xmlns:a16="http://schemas.microsoft.com/office/drawing/2014/main" id="{FE6BDAB4-9ED5-B26B-7B93-3E5E5317D9E8}"/>
                  </a:ext>
                </a:extLst>
              </p:cNvPr>
              <p:cNvSpPr>
                <a:spLocks noGrp="1" noRot="1" noChangeAspect="1" noMove="1" noResize="1" noEditPoints="1" noAdjustHandles="1" noChangeArrowheads="1" noChangeShapeType="1" noTextEdit="1"/>
              </p:cNvSpPr>
              <p:nvPr>
                <p:ph type="body" idx="1"/>
              </p:nvPr>
            </p:nvSpPr>
            <p:spPr>
              <a:blipFill>
                <a:blip r:embed="rId2"/>
                <a:stretch>
                  <a:fillRect l="-644"/>
                </a:stretch>
              </a:blipFill>
            </p:spPr>
            <p:txBody>
              <a:bodyPr/>
              <a:lstStyle/>
              <a:p>
                <a:r>
                  <a:rPr lang="en-IN">
                    <a:noFill/>
                  </a:rPr>
                  <a:t> </a:t>
                </a:r>
              </a:p>
            </p:txBody>
          </p:sp>
        </mc:Fallback>
      </mc:AlternateContent>
    </p:spTree>
    <p:extLst>
      <p:ext uri="{BB962C8B-B14F-4D97-AF65-F5344CB8AC3E}">
        <p14:creationId xmlns:p14="http://schemas.microsoft.com/office/powerpoint/2010/main" val="31861269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95000-5BF5-8E37-CB65-37CBFAA35530}"/>
              </a:ext>
            </a:extLst>
          </p:cNvPr>
          <p:cNvSpPr>
            <a:spLocks noGrp="1"/>
          </p:cNvSpPr>
          <p:nvPr>
            <p:ph type="title"/>
          </p:nvPr>
        </p:nvSpPr>
        <p:spPr/>
        <p:txBody>
          <a:bodyPr>
            <a:normAutofit fontScale="90000"/>
          </a:bodyPr>
          <a:lstStyle/>
          <a:p>
            <a:r>
              <a:rPr lang="en-IN" dirty="0"/>
              <a:t>Results</a:t>
            </a:r>
          </a:p>
        </p:txBody>
      </p:sp>
      <p:sp>
        <p:nvSpPr>
          <p:cNvPr id="3" name="Text Placeholder 2">
            <a:extLst>
              <a:ext uri="{FF2B5EF4-FFF2-40B4-BE49-F238E27FC236}">
                <a16:creationId xmlns:a16="http://schemas.microsoft.com/office/drawing/2014/main" id="{FADBECA0-9844-C7EF-7C5F-B86D38DBD3D2}"/>
              </a:ext>
            </a:extLst>
          </p:cNvPr>
          <p:cNvSpPr>
            <a:spLocks noGrp="1"/>
          </p:cNvSpPr>
          <p:nvPr>
            <p:ph type="body" idx="1"/>
          </p:nvPr>
        </p:nvSpPr>
        <p:spPr>
          <a:xfrm>
            <a:off x="311700" y="993000"/>
            <a:ext cx="4107238" cy="2450444"/>
          </a:xfrm>
        </p:spPr>
        <p:txBody>
          <a:bodyPr>
            <a:normAutofit lnSpcReduction="10000"/>
          </a:bodyPr>
          <a:lstStyle/>
          <a:p>
            <a:pPr marL="0" marR="0" indent="0" algn="l" rtl="0">
              <a:lnSpc>
                <a:spcPct val="115000"/>
              </a:lnSpc>
              <a:spcBef>
                <a:spcPts val="0"/>
              </a:spcBef>
              <a:spcAft>
                <a:spcPts val="0"/>
              </a:spcAft>
              <a:buNone/>
            </a:pPr>
            <a:r>
              <a:rPr lang="en-US" sz="1200" dirty="0"/>
              <a:t>Four common combinatorial optimization problems were solved with all the previously discussed methods:</a:t>
            </a:r>
            <a:endParaRPr lang="en-US" sz="1200" b="1" u="sng" dirty="0"/>
          </a:p>
          <a:p>
            <a:pPr marL="171450" marR="0" indent="-171450" algn="l" rtl="0">
              <a:lnSpc>
                <a:spcPct val="115000"/>
              </a:lnSpc>
              <a:spcBef>
                <a:spcPts val="0"/>
              </a:spcBef>
              <a:spcAft>
                <a:spcPts val="0"/>
              </a:spcAft>
              <a:buFontTx/>
              <a:buChar char="-"/>
            </a:pPr>
            <a:r>
              <a:rPr lang="en-IN" sz="1200" dirty="0"/>
              <a:t>weighted maximum-clique problems</a:t>
            </a:r>
          </a:p>
          <a:p>
            <a:pPr marL="171450" marR="0" indent="-171450" algn="l" rtl="0">
              <a:lnSpc>
                <a:spcPct val="115000"/>
              </a:lnSpc>
              <a:spcBef>
                <a:spcPts val="0"/>
              </a:spcBef>
              <a:spcAft>
                <a:spcPts val="0"/>
              </a:spcAft>
              <a:buFontTx/>
              <a:buChar char="-"/>
            </a:pPr>
            <a:r>
              <a:rPr lang="en-IN" sz="1200" dirty="0"/>
              <a:t>weighted vertex cover problem</a:t>
            </a:r>
          </a:p>
          <a:p>
            <a:pPr marL="171450" marR="0" indent="-171450" algn="l" rtl="0">
              <a:lnSpc>
                <a:spcPct val="115000"/>
              </a:lnSpc>
              <a:spcBef>
                <a:spcPts val="0"/>
              </a:spcBef>
              <a:spcAft>
                <a:spcPts val="0"/>
              </a:spcAft>
              <a:buFontTx/>
              <a:buChar char="-"/>
            </a:pPr>
            <a:r>
              <a:rPr lang="en-IN" sz="1200" dirty="0"/>
              <a:t>independent set problem</a:t>
            </a:r>
          </a:p>
          <a:p>
            <a:pPr marL="171450" marR="0" indent="-171450" algn="l" rtl="0">
              <a:lnSpc>
                <a:spcPct val="115000"/>
              </a:lnSpc>
              <a:spcBef>
                <a:spcPts val="0"/>
              </a:spcBef>
              <a:spcAft>
                <a:spcPts val="0"/>
              </a:spcAft>
              <a:buFontTx/>
              <a:buChar char="-"/>
            </a:pPr>
            <a:r>
              <a:rPr lang="en-IN" sz="1200" dirty="0"/>
              <a:t>graph partitioning problem</a:t>
            </a:r>
          </a:p>
          <a:p>
            <a:pPr marL="0" marR="0" indent="0" algn="l" rtl="0">
              <a:lnSpc>
                <a:spcPct val="115000"/>
              </a:lnSpc>
              <a:spcBef>
                <a:spcPts val="0"/>
              </a:spcBef>
              <a:spcAft>
                <a:spcPts val="0"/>
              </a:spcAft>
              <a:buNone/>
            </a:pPr>
            <a:endParaRPr lang="en-IN" sz="1200" dirty="0"/>
          </a:p>
          <a:p>
            <a:pPr marL="0" marR="0" indent="0" algn="l" rtl="0">
              <a:lnSpc>
                <a:spcPct val="115000"/>
              </a:lnSpc>
              <a:spcBef>
                <a:spcPts val="0"/>
              </a:spcBef>
              <a:spcAft>
                <a:spcPts val="0"/>
              </a:spcAft>
              <a:buNone/>
            </a:pPr>
            <a:r>
              <a:rPr lang="en-US" sz="1200" dirty="0"/>
              <a:t>The experimental results showed improved performance for all annealing techniques over the baseline approach, and superior performance of exponential annealing compared to stochastic and chaotic annealing.</a:t>
            </a:r>
            <a:endParaRPr lang="en-IN" sz="1200" dirty="0"/>
          </a:p>
        </p:txBody>
      </p:sp>
      <p:pic>
        <p:nvPicPr>
          <p:cNvPr id="5" name="Picture 4">
            <a:extLst>
              <a:ext uri="{FF2B5EF4-FFF2-40B4-BE49-F238E27FC236}">
                <a16:creationId xmlns:a16="http://schemas.microsoft.com/office/drawing/2014/main" id="{92EC16CB-6F3C-B968-9158-74E1DF155A15}"/>
              </a:ext>
            </a:extLst>
          </p:cNvPr>
          <p:cNvPicPr>
            <a:picLocks noChangeAspect="1"/>
          </p:cNvPicPr>
          <p:nvPr/>
        </p:nvPicPr>
        <p:blipFill>
          <a:blip r:embed="rId2"/>
          <a:stretch>
            <a:fillRect/>
          </a:stretch>
        </p:blipFill>
        <p:spPr>
          <a:xfrm>
            <a:off x="4418938" y="509671"/>
            <a:ext cx="1979260" cy="1537939"/>
          </a:xfrm>
          <a:prstGeom prst="rect">
            <a:avLst/>
          </a:prstGeom>
        </p:spPr>
      </p:pic>
      <p:pic>
        <p:nvPicPr>
          <p:cNvPr id="7" name="Picture 6">
            <a:extLst>
              <a:ext uri="{FF2B5EF4-FFF2-40B4-BE49-F238E27FC236}">
                <a16:creationId xmlns:a16="http://schemas.microsoft.com/office/drawing/2014/main" id="{2BECB96D-BC75-ED56-77D6-DBAA34CAE45E}"/>
              </a:ext>
            </a:extLst>
          </p:cNvPr>
          <p:cNvPicPr>
            <a:picLocks noChangeAspect="1"/>
          </p:cNvPicPr>
          <p:nvPr/>
        </p:nvPicPr>
        <p:blipFill>
          <a:blip r:embed="rId3"/>
          <a:stretch>
            <a:fillRect/>
          </a:stretch>
        </p:blipFill>
        <p:spPr>
          <a:xfrm>
            <a:off x="6541820" y="507661"/>
            <a:ext cx="2242340" cy="1478912"/>
          </a:xfrm>
          <a:prstGeom prst="rect">
            <a:avLst/>
          </a:prstGeom>
        </p:spPr>
      </p:pic>
      <p:pic>
        <p:nvPicPr>
          <p:cNvPr id="9" name="Picture 8">
            <a:extLst>
              <a:ext uri="{FF2B5EF4-FFF2-40B4-BE49-F238E27FC236}">
                <a16:creationId xmlns:a16="http://schemas.microsoft.com/office/drawing/2014/main" id="{C1DEBF18-4E54-22C6-6B31-700ED4D29A52}"/>
              </a:ext>
            </a:extLst>
          </p:cNvPr>
          <p:cNvPicPr>
            <a:picLocks noChangeAspect="1"/>
          </p:cNvPicPr>
          <p:nvPr/>
        </p:nvPicPr>
        <p:blipFill>
          <a:blip r:embed="rId4"/>
          <a:stretch>
            <a:fillRect/>
          </a:stretch>
        </p:blipFill>
        <p:spPr>
          <a:xfrm>
            <a:off x="2952191" y="3164696"/>
            <a:ext cx="2186665" cy="1653446"/>
          </a:xfrm>
          <a:prstGeom prst="rect">
            <a:avLst/>
          </a:prstGeom>
        </p:spPr>
      </p:pic>
      <p:pic>
        <p:nvPicPr>
          <p:cNvPr id="13" name="Picture 12">
            <a:extLst>
              <a:ext uri="{FF2B5EF4-FFF2-40B4-BE49-F238E27FC236}">
                <a16:creationId xmlns:a16="http://schemas.microsoft.com/office/drawing/2014/main" id="{614460F9-24DD-E175-3188-D685A6B5758F}"/>
              </a:ext>
            </a:extLst>
          </p:cNvPr>
          <p:cNvPicPr>
            <a:picLocks noChangeAspect="1"/>
          </p:cNvPicPr>
          <p:nvPr/>
        </p:nvPicPr>
        <p:blipFill>
          <a:blip r:embed="rId5"/>
          <a:stretch>
            <a:fillRect/>
          </a:stretch>
        </p:blipFill>
        <p:spPr>
          <a:xfrm>
            <a:off x="5641373" y="2825836"/>
            <a:ext cx="3071254" cy="1593942"/>
          </a:xfrm>
          <a:prstGeom prst="rect">
            <a:avLst/>
          </a:prstGeom>
        </p:spPr>
      </p:pic>
      <p:sp>
        <p:nvSpPr>
          <p:cNvPr id="15" name="TextBox 14">
            <a:extLst>
              <a:ext uri="{FF2B5EF4-FFF2-40B4-BE49-F238E27FC236}">
                <a16:creationId xmlns:a16="http://schemas.microsoft.com/office/drawing/2014/main" id="{19445BB7-476B-D858-D313-B4CA650238FD}"/>
              </a:ext>
            </a:extLst>
          </p:cNvPr>
          <p:cNvSpPr txBox="1"/>
          <p:nvPr/>
        </p:nvSpPr>
        <p:spPr>
          <a:xfrm>
            <a:off x="972931" y="3802479"/>
            <a:ext cx="1979260" cy="1015663"/>
          </a:xfrm>
          <a:prstGeom prst="rect">
            <a:avLst/>
          </a:prstGeom>
          <a:noFill/>
        </p:spPr>
        <p:txBody>
          <a:bodyPr wrap="square">
            <a:spAutoFit/>
          </a:bodyPr>
          <a:lstStyle/>
          <a:p>
            <a:pPr algn="just"/>
            <a:r>
              <a:rPr lang="en-US" sz="1000" dirty="0">
                <a:latin typeface="Old Standard TT" panose="020B0604020202020204" charset="0"/>
              </a:rPr>
              <a:t>Fig (c): 10-node maximum weight independent set problem: The experimental average energy (over 30 runs) vs epochs with three different annealing schedules</a:t>
            </a:r>
            <a:endParaRPr lang="en-IN" sz="1000" dirty="0">
              <a:latin typeface="Old Standard TT" panose="020B0604020202020204" charset="0"/>
            </a:endParaRPr>
          </a:p>
        </p:txBody>
      </p:sp>
      <p:sp>
        <p:nvSpPr>
          <p:cNvPr id="16" name="TextBox 15">
            <a:extLst>
              <a:ext uri="{FF2B5EF4-FFF2-40B4-BE49-F238E27FC236}">
                <a16:creationId xmlns:a16="http://schemas.microsoft.com/office/drawing/2014/main" id="{898D44E5-0A07-8016-C696-CD9BA6FC740A}"/>
              </a:ext>
            </a:extLst>
          </p:cNvPr>
          <p:cNvSpPr txBox="1"/>
          <p:nvPr/>
        </p:nvSpPr>
        <p:spPr>
          <a:xfrm>
            <a:off x="6541820" y="1986573"/>
            <a:ext cx="2242340" cy="707886"/>
          </a:xfrm>
          <a:prstGeom prst="rect">
            <a:avLst/>
          </a:prstGeom>
          <a:noFill/>
        </p:spPr>
        <p:txBody>
          <a:bodyPr wrap="square">
            <a:spAutoFit/>
          </a:bodyPr>
          <a:lstStyle/>
          <a:p>
            <a:pPr algn="just"/>
            <a:r>
              <a:rPr lang="en-US" sz="1000" dirty="0">
                <a:latin typeface="Old Standard TT" panose="020B0604020202020204" charset="0"/>
              </a:rPr>
              <a:t>Fig (b): 12-node minimum weighted vertex cover problem: The average energy (300 runs for simulation and 30 runs for experiment) vs epochs</a:t>
            </a:r>
            <a:endParaRPr lang="en-IN" sz="1000" dirty="0">
              <a:latin typeface="Old Standard TT" panose="020B0604020202020204" charset="0"/>
            </a:endParaRPr>
          </a:p>
        </p:txBody>
      </p:sp>
      <p:sp>
        <p:nvSpPr>
          <p:cNvPr id="17" name="TextBox 16">
            <a:extLst>
              <a:ext uri="{FF2B5EF4-FFF2-40B4-BE49-F238E27FC236}">
                <a16:creationId xmlns:a16="http://schemas.microsoft.com/office/drawing/2014/main" id="{73BAC762-8B8E-2D51-5DFE-2B46F2955632}"/>
              </a:ext>
            </a:extLst>
          </p:cNvPr>
          <p:cNvSpPr txBox="1"/>
          <p:nvPr/>
        </p:nvSpPr>
        <p:spPr>
          <a:xfrm>
            <a:off x="4490542" y="2041587"/>
            <a:ext cx="1836051" cy="553998"/>
          </a:xfrm>
          <a:prstGeom prst="rect">
            <a:avLst/>
          </a:prstGeom>
          <a:noFill/>
        </p:spPr>
        <p:txBody>
          <a:bodyPr wrap="square">
            <a:spAutoFit/>
          </a:bodyPr>
          <a:lstStyle/>
          <a:p>
            <a:pPr algn="just"/>
            <a:r>
              <a:rPr lang="en-US" sz="1000" dirty="0">
                <a:latin typeface="Old Standard TT" panose="020B0604020202020204" charset="0"/>
              </a:rPr>
              <a:t>Fig (a): 5-node maximum weighted clique problem: The average energy vs epochs</a:t>
            </a:r>
            <a:endParaRPr lang="en-IN" sz="1000" dirty="0">
              <a:latin typeface="Old Standard TT" panose="020B0604020202020204" charset="0"/>
            </a:endParaRPr>
          </a:p>
        </p:txBody>
      </p:sp>
      <p:sp>
        <p:nvSpPr>
          <p:cNvPr id="18" name="TextBox 17">
            <a:extLst>
              <a:ext uri="{FF2B5EF4-FFF2-40B4-BE49-F238E27FC236}">
                <a16:creationId xmlns:a16="http://schemas.microsoft.com/office/drawing/2014/main" id="{E4D3BA22-7BCF-9D83-5A4A-41BAF4F72ACD}"/>
              </a:ext>
            </a:extLst>
          </p:cNvPr>
          <p:cNvSpPr txBox="1"/>
          <p:nvPr/>
        </p:nvSpPr>
        <p:spPr>
          <a:xfrm>
            <a:off x="5569840" y="4419778"/>
            <a:ext cx="3214320" cy="553998"/>
          </a:xfrm>
          <a:prstGeom prst="rect">
            <a:avLst/>
          </a:prstGeom>
          <a:noFill/>
        </p:spPr>
        <p:txBody>
          <a:bodyPr wrap="square">
            <a:spAutoFit/>
          </a:bodyPr>
          <a:lstStyle/>
          <a:p>
            <a:pPr algn="just"/>
            <a:r>
              <a:rPr lang="en-US" sz="1000" dirty="0">
                <a:latin typeface="Old Standard TT" panose="020B0604020202020204" charset="0"/>
              </a:rPr>
              <a:t>Fig (d): 10-node graph partitioning problem: The average energy (300 runs for simulation and 30 runs for experiment) vs epochs</a:t>
            </a:r>
            <a:endParaRPr lang="en-IN" sz="1000" dirty="0">
              <a:latin typeface="Old Standard TT" panose="020B0604020202020204" charset="0"/>
            </a:endParaRPr>
          </a:p>
        </p:txBody>
      </p:sp>
    </p:spTree>
    <p:extLst>
      <p:ext uri="{BB962C8B-B14F-4D97-AF65-F5344CB8AC3E}">
        <p14:creationId xmlns:p14="http://schemas.microsoft.com/office/powerpoint/2010/main" val="27778213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0D37C-7094-7409-3106-3B591C2815E7}"/>
              </a:ext>
            </a:extLst>
          </p:cNvPr>
          <p:cNvSpPr>
            <a:spLocks noGrp="1"/>
          </p:cNvSpPr>
          <p:nvPr>
            <p:ph type="title"/>
          </p:nvPr>
        </p:nvSpPr>
        <p:spPr/>
        <p:txBody>
          <a:bodyPr>
            <a:noAutofit/>
          </a:bodyPr>
          <a:lstStyle/>
          <a:p>
            <a:pPr marL="0" marR="0" indent="0" algn="just" rtl="0">
              <a:lnSpc>
                <a:spcPct val="115000"/>
              </a:lnSpc>
              <a:spcBef>
                <a:spcPts val="0"/>
              </a:spcBef>
              <a:spcAft>
                <a:spcPts val="0"/>
              </a:spcAft>
              <a:buNone/>
            </a:pPr>
            <a:r>
              <a:rPr lang="en-US" sz="1600" dirty="0"/>
              <a:t>“(It has been shown that) highly interconnected networks of simple analog processors can collectively compute good solutions to difficult optimization problems. ... In difficult problems of recognition and perception, where rapidly calculated good solutions may be more beneficial than slowly computed globally optimal solutions, collective computation in circuits of this design may be of practical use.”</a:t>
            </a:r>
            <a:endParaRPr lang="en-IN" sz="1600" dirty="0"/>
          </a:p>
        </p:txBody>
      </p:sp>
      <p:sp>
        <p:nvSpPr>
          <p:cNvPr id="6" name="TextBox 5">
            <a:extLst>
              <a:ext uri="{FF2B5EF4-FFF2-40B4-BE49-F238E27FC236}">
                <a16:creationId xmlns:a16="http://schemas.microsoft.com/office/drawing/2014/main" id="{98B82019-B103-4740-4B02-5EF6FDE3CAA0}"/>
              </a:ext>
            </a:extLst>
          </p:cNvPr>
          <p:cNvSpPr txBox="1"/>
          <p:nvPr/>
        </p:nvSpPr>
        <p:spPr>
          <a:xfrm>
            <a:off x="2992500" y="3652541"/>
            <a:ext cx="5638800" cy="738664"/>
          </a:xfrm>
          <a:prstGeom prst="rect">
            <a:avLst/>
          </a:prstGeom>
          <a:noFill/>
        </p:spPr>
        <p:txBody>
          <a:bodyPr wrap="square">
            <a:spAutoFit/>
          </a:bodyPr>
          <a:lstStyle/>
          <a:p>
            <a:pPr algn="just"/>
            <a:r>
              <a:rPr lang="en-US" dirty="0">
                <a:solidFill>
                  <a:schemeClr val="bg1"/>
                </a:solidFill>
                <a:latin typeface="Old Standard TT" panose="020B0604020202020204" charset="0"/>
              </a:rPr>
              <a:t>David W. Tank &amp; John J. Hopfield, “</a:t>
            </a:r>
            <a:r>
              <a:rPr lang="en-US" i="1" dirty="0">
                <a:solidFill>
                  <a:schemeClr val="bg1"/>
                </a:solidFill>
                <a:latin typeface="Old Standard TT" panose="020B0604020202020204" charset="0"/>
              </a:rPr>
              <a:t>Simple ‘Neural’ Optimization Networks: An A/D Converter, Signal Decision Circuit, and a Linear Programming Circuit</a:t>
            </a:r>
            <a:r>
              <a:rPr lang="en-US" dirty="0">
                <a:solidFill>
                  <a:schemeClr val="bg1"/>
                </a:solidFill>
                <a:latin typeface="Old Standard TT" panose="020B0604020202020204" charset="0"/>
              </a:rPr>
              <a:t>”, 5 May 1986</a:t>
            </a:r>
            <a:endParaRPr lang="en-IN" dirty="0">
              <a:solidFill>
                <a:schemeClr val="bg1"/>
              </a:solidFill>
              <a:latin typeface="Old Standard TT" panose="020B0604020202020204" charset="0"/>
            </a:endParaRPr>
          </a:p>
        </p:txBody>
      </p:sp>
    </p:spTree>
    <p:extLst>
      <p:ext uri="{BB962C8B-B14F-4D97-AF65-F5344CB8AC3E}">
        <p14:creationId xmlns:p14="http://schemas.microsoft.com/office/powerpoint/2010/main" val="2693197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62F0A-F41C-B36C-D141-04488FAD6416}"/>
              </a:ext>
            </a:extLst>
          </p:cNvPr>
          <p:cNvSpPr>
            <a:spLocks noGrp="1"/>
          </p:cNvSpPr>
          <p:nvPr>
            <p:ph type="title"/>
          </p:nvPr>
        </p:nvSpPr>
        <p:spPr>
          <a:xfrm>
            <a:off x="1770000" y="526350"/>
            <a:ext cx="5604000" cy="4090800"/>
          </a:xfrm>
        </p:spPr>
        <p:txBody>
          <a:bodyPr/>
          <a:lstStyle/>
          <a:p>
            <a:pPr algn="ctr"/>
            <a:r>
              <a:rPr lang="en-IN" dirty="0"/>
              <a:t>Thank You!</a:t>
            </a:r>
          </a:p>
        </p:txBody>
      </p:sp>
    </p:spTree>
    <p:extLst>
      <p:ext uri="{BB962C8B-B14F-4D97-AF65-F5344CB8AC3E}">
        <p14:creationId xmlns:p14="http://schemas.microsoft.com/office/powerpoint/2010/main" val="26472879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579528" y="526350"/>
            <a:ext cx="7984943" cy="4090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IN" sz="4400" b="1" dirty="0">
                <a:latin typeface="+mj-lt"/>
              </a:rPr>
              <a:t>Maximum Weighted Cut Problem</a:t>
            </a:r>
            <a:endParaRPr sz="4400" b="1" dirty="0">
              <a:latin typeface="+mj-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latin typeface="+mj-lt"/>
              </a:rPr>
              <a:t>Formulation</a:t>
            </a:r>
            <a:endParaRPr dirty="0">
              <a:latin typeface="+mj-lt"/>
            </a:endParaRPr>
          </a:p>
        </p:txBody>
      </p:sp>
      <p:sp>
        <p:nvSpPr>
          <p:cNvPr id="72" name="Google Shape;72;p15"/>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rmAutofit/>
          </a:bodyPr>
          <a:lstStyle/>
          <a:p>
            <a:pPr marL="395288" lvl="0" indent="-285750" algn="l" rtl="0">
              <a:lnSpc>
                <a:spcPct val="100000"/>
              </a:lnSpc>
              <a:spcBef>
                <a:spcPts val="0"/>
              </a:spcBef>
              <a:spcAft>
                <a:spcPts val="0"/>
              </a:spcAft>
              <a:buSzPct val="100000"/>
              <a:buFont typeface="Seaford" panose="00000500000000000000" pitchFamily="2" charset="0"/>
              <a:buChar char="›"/>
            </a:pPr>
            <a:r>
              <a:rPr lang="en-IN" dirty="0">
                <a:latin typeface="Seaford Display" panose="00000500000000000000" pitchFamily="2" charset="0"/>
              </a:rPr>
              <a:t>Max – Cut </a:t>
            </a:r>
            <a:endParaRPr dirty="0">
              <a:latin typeface="Seaford Display" panose="00000500000000000000" pitchFamily="2"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Motivation and Prior Works</a:t>
            </a:r>
            <a:endParaRPr/>
          </a:p>
        </p:txBody>
      </p:sp>
      <p:sp>
        <p:nvSpPr>
          <p:cNvPr id="78" name="Google Shape;78;p16"/>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t>Why do we need a hardware to calculate dot-products?</a:t>
            </a:r>
            <a:endParaRPr lang="en-US" sz="1200" dirty="0"/>
          </a:p>
          <a:p>
            <a:pPr indent="-325755">
              <a:buSzPct val="100000"/>
              <a:buFont typeface="Old Standard TT"/>
              <a:buChar char="-"/>
            </a:pPr>
            <a:r>
              <a:rPr lang="en" sz="1200" dirty="0"/>
              <a:t>Dot products are one of the most common mathematical operations in machine learning, </a:t>
            </a:r>
            <a:r>
              <a:rPr lang="en-IN" sz="1200" dirty="0"/>
              <a:t>statistics, </a:t>
            </a:r>
            <a:r>
              <a:rPr lang="en" sz="1200" dirty="0"/>
              <a:t>signal/image processing, etc, but will more importantly be highly essential in neuromorphic applications.</a:t>
            </a:r>
          </a:p>
          <a:p>
            <a:pPr indent="-325755">
              <a:buSzPct val="100000"/>
              <a:buFont typeface="Old Standard TT"/>
              <a:buChar char="-"/>
            </a:pPr>
            <a:r>
              <a:rPr lang="en" sz="1200" dirty="0"/>
              <a:t>Dot-product circuits speed up the calculation of vector-matrix multiplication, </a:t>
            </a:r>
            <a:r>
              <a:rPr lang="en-IN" sz="1200" dirty="0"/>
              <a:t>compared to a</a:t>
            </a:r>
            <a:r>
              <a:rPr lang="en" sz="1200" dirty="0"/>
              <a:t> CPU.</a:t>
            </a:r>
          </a:p>
          <a:p>
            <a:pPr marL="0" lvl="0" indent="0" algn="l" rtl="0">
              <a:spcBef>
                <a:spcPts val="1200"/>
              </a:spcBef>
              <a:spcAft>
                <a:spcPts val="0"/>
              </a:spcAft>
              <a:buNone/>
            </a:pPr>
            <a:r>
              <a:rPr lang="en" sz="1200" dirty="0"/>
              <a:t>Why is stochastic implementation necessary?</a:t>
            </a:r>
            <a:endParaRPr lang="en-US" sz="1200" dirty="0"/>
          </a:p>
          <a:p>
            <a:pPr indent="-325755">
              <a:buSzPct val="100000"/>
              <a:buFont typeface="Old Standard TT"/>
              <a:buChar char="-"/>
            </a:pPr>
            <a:r>
              <a:rPr lang="en-US" sz="1200" dirty="0"/>
              <a:t>“Computations by brain are inherently stochastic.” Very low SNR of neuronal signals plays an important role in the brain’s functionality.</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There are several other emerging hardware that are built with a focus on solving optimization problems. For e.g.:</a:t>
            </a:r>
          </a:p>
          <a:p>
            <a:pPr indent="-325755">
              <a:buSzPct val="100000"/>
              <a:buFont typeface="Old Standard TT"/>
              <a:buChar char="-"/>
            </a:pPr>
            <a:r>
              <a:rPr lang="en-US" sz="1200" dirty="0"/>
              <a:t>nanomagnets</a:t>
            </a:r>
          </a:p>
          <a:p>
            <a:pPr indent="-325755">
              <a:buSzPct val="100000"/>
              <a:buFont typeface="Old Standard TT"/>
              <a:buChar char="-"/>
            </a:pPr>
            <a:r>
              <a:rPr lang="en-US" sz="1200" dirty="0"/>
              <a:t>CMOS</a:t>
            </a:r>
          </a:p>
          <a:p>
            <a:pPr indent="-325755">
              <a:buSzPct val="100000"/>
              <a:buFont typeface="Old Standard TT"/>
              <a:buChar char="-"/>
            </a:pPr>
            <a:r>
              <a:rPr lang="en-US" sz="1200" dirty="0"/>
              <a:t>Josephson Junction (Quantum Annealing)</a:t>
            </a:r>
          </a:p>
          <a:p>
            <a:pPr indent="-325755">
              <a:buSzPct val="100000"/>
              <a:buFont typeface="Old Standard TT"/>
              <a:buChar char="-"/>
            </a:pPr>
            <a:r>
              <a:rPr lang="en-US" sz="1200" dirty="0"/>
              <a:t>Photonics</a:t>
            </a:r>
          </a:p>
        </p:txBody>
      </p:sp>
      <p:sp>
        <p:nvSpPr>
          <p:cNvPr id="3" name="TextBox 2">
            <a:extLst>
              <a:ext uri="{FF2B5EF4-FFF2-40B4-BE49-F238E27FC236}">
                <a16:creationId xmlns:a16="http://schemas.microsoft.com/office/drawing/2014/main" id="{081CD254-F219-76AA-EBA8-6A04436A0BA7}"/>
              </a:ext>
            </a:extLst>
          </p:cNvPr>
          <p:cNvSpPr txBox="1"/>
          <p:nvPr/>
        </p:nvSpPr>
        <p:spPr>
          <a:xfrm>
            <a:off x="4713250" y="4555217"/>
            <a:ext cx="4119050" cy="253916"/>
          </a:xfrm>
          <a:prstGeom prst="rect">
            <a:avLst/>
          </a:prstGeom>
          <a:noFill/>
        </p:spPr>
        <p:txBody>
          <a:bodyPr wrap="square">
            <a:spAutoFit/>
          </a:bodyPr>
          <a:lstStyle/>
          <a:p>
            <a:pPr marL="0" lvl="0" indent="0" algn="r" rtl="0">
              <a:spcBef>
                <a:spcPts val="1200"/>
              </a:spcBef>
              <a:spcAft>
                <a:spcPts val="0"/>
              </a:spcAft>
              <a:buNone/>
            </a:pPr>
            <a:r>
              <a:rPr lang="en-US" sz="1050" dirty="0">
                <a:hlinkClick r:id="rId3"/>
              </a:rPr>
              <a:t>https://web.ece.ucsb.edu/~strukov/papers/2021/semicon2021.pdf</a:t>
            </a:r>
            <a:endParaRPr lang="en-US" sz="10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The idea behind a Boltzmann Machine</a:t>
            </a:r>
            <a:endParaRPr dirty="0"/>
          </a:p>
        </p:txBody>
      </p:sp>
      <mc:AlternateContent xmlns:mc="http://schemas.openxmlformats.org/markup-compatibility/2006" xmlns:a14="http://schemas.microsoft.com/office/drawing/2010/main">
        <mc:Choice Requires="a14">
          <p:sp>
            <p:nvSpPr>
              <p:cNvPr id="84" name="Google Shape;84;p17"/>
              <p:cNvSpPr txBox="1">
                <a:spLocks noGrp="1"/>
              </p:cNvSpPr>
              <p:nvPr>
                <p:ph type="body" idx="1"/>
              </p:nvPr>
            </p:nvSpPr>
            <p:spPr>
              <a:xfrm>
                <a:off x="311700" y="1058225"/>
                <a:ext cx="8520600" cy="3397200"/>
              </a:xfrm>
              <a:prstGeom prst="rect">
                <a:avLst/>
              </a:prstGeom>
            </p:spPr>
            <p:txBody>
              <a:bodyPr spcFirstLastPara="1" wrap="square" lIns="91425" tIns="91425" rIns="91425" bIns="91425" anchor="t" anchorCtr="0">
                <a:noAutofit/>
              </a:bodyPr>
              <a:lstStyle/>
              <a:p>
                <a:pPr marL="457200" lvl="0" indent="-300037" algn="l" rtl="0">
                  <a:spcBef>
                    <a:spcPts val="0"/>
                  </a:spcBef>
                  <a:spcAft>
                    <a:spcPts val="0"/>
                  </a:spcAft>
                  <a:buSzPct val="100000"/>
                  <a:buChar char="-"/>
                </a:pPr>
                <a:r>
                  <a:rPr lang="en-US" sz="1100" dirty="0"/>
                  <a:t>A network of N stochastic binary neurons</a:t>
                </a:r>
              </a:p>
              <a:p>
                <a:pPr marL="457200" lvl="0" indent="-300037" algn="l" rtl="0">
                  <a:spcBef>
                    <a:spcPts val="0"/>
                  </a:spcBef>
                  <a:spcAft>
                    <a:spcPts val="0"/>
                  </a:spcAft>
                  <a:buSzPct val="100000"/>
                  <a:buChar char="-"/>
                </a:pPr>
                <a:r>
                  <a:rPr lang="en-US" sz="1100" dirty="0"/>
                  <a:t>At each discrete-time instance, the network is in a state characterized by binary </a:t>
                </a:r>
                <a14:m>
                  <m:oMath xmlns:m="http://schemas.openxmlformats.org/officeDocument/2006/math">
                    <m:sSub>
                      <m:sSubPr>
                        <m:ctrlPr>
                          <a:rPr lang="en-US" sz="1100" i="1" smtClean="0">
                            <a:latin typeface="Cambria Math" panose="02040503050406030204" pitchFamily="18" charset="0"/>
                          </a:rPr>
                        </m:ctrlPr>
                      </m:sSubPr>
                      <m:e>
                        <m:r>
                          <a:rPr lang="en-IN" sz="1100" b="0" i="1" smtClean="0">
                            <a:latin typeface="Cambria Math" panose="02040503050406030204" pitchFamily="18" charset="0"/>
                          </a:rPr>
                          <m:t>𝑉</m:t>
                        </m:r>
                      </m:e>
                      <m:sub>
                        <m:r>
                          <a:rPr lang="en-IN" sz="1100" b="0" i="1" smtClean="0">
                            <a:latin typeface="Cambria Math" panose="02040503050406030204" pitchFamily="18" charset="0"/>
                          </a:rPr>
                          <m:t>𝑖</m:t>
                        </m:r>
                      </m:sub>
                    </m:sSub>
                  </m:oMath>
                </a14:m>
                <a:r>
                  <a:rPr lang="en-US" sz="1100" dirty="0"/>
                  <a:t> outputs of its neurons</a:t>
                </a:r>
              </a:p>
              <a:p>
                <a:pPr marL="457200" lvl="0" indent="-300037" algn="l" rtl="0">
                  <a:spcBef>
                    <a:spcPts val="0"/>
                  </a:spcBef>
                  <a:spcAft>
                    <a:spcPts val="0"/>
                  </a:spcAft>
                  <a:buSzPct val="100000"/>
                  <a:buChar char="-"/>
                </a:pPr>
                <a:r>
                  <a:rPr lang="en-US" sz="1100" dirty="0"/>
                  <a:t>Modelling a thermal equilibrium state at temperature </a:t>
                </a:r>
                <a14:m>
                  <m:oMath xmlns:m="http://schemas.openxmlformats.org/officeDocument/2006/math">
                    <m:r>
                      <a:rPr lang="en-US" sz="1100" i="1" dirty="0" smtClean="0">
                        <a:latin typeface="Cambria Math" panose="02040503050406030204" pitchFamily="18" charset="0"/>
                      </a:rPr>
                      <m:t>𝑇</m:t>
                    </m:r>
                  </m:oMath>
                </a14:m>
                <a:r>
                  <a:rPr lang="en-US" sz="1100" dirty="0"/>
                  <a:t> with energy </a:t>
                </a:r>
                <a14:m>
                  <m:oMath xmlns:m="http://schemas.openxmlformats.org/officeDocument/2006/math">
                    <m:r>
                      <a:rPr lang="en-US" sz="1100" i="1" dirty="0" smtClean="0">
                        <a:latin typeface="Cambria Math" panose="02040503050406030204" pitchFamily="18" charset="0"/>
                      </a:rPr>
                      <m:t>𝐸</m:t>
                    </m:r>
                  </m:oMath>
                </a14:m>
                <a:endParaRPr lang="en-US" sz="1100" dirty="0"/>
              </a:p>
              <a:p>
                <a:pPr marL="157163" lvl="0" indent="0" algn="l" rtl="0">
                  <a:spcBef>
                    <a:spcPts val="0"/>
                  </a:spcBef>
                  <a:spcAft>
                    <a:spcPts val="0"/>
                  </a:spcAft>
                  <a:buSzPct val="100000"/>
                  <a:buNone/>
                </a:pPr>
                <a14:m>
                  <m:oMathPara xmlns:m="http://schemas.openxmlformats.org/officeDocument/2006/math">
                    <m:oMathParaPr>
                      <m:jc m:val="centerGroup"/>
                    </m:oMathParaPr>
                    <m:oMath xmlns:m="http://schemas.openxmlformats.org/officeDocument/2006/math">
                      <m:r>
                        <a:rPr lang="en-US" sz="1100" b="0" i="1" smtClean="0">
                          <a:latin typeface="Cambria Math" panose="02040503050406030204" pitchFamily="18" charset="0"/>
                        </a:rPr>
                        <m:t>𝐸</m:t>
                      </m:r>
                      <m:r>
                        <a:rPr lang="en-US" sz="1100" b="0" i="1" smtClean="0">
                          <a:latin typeface="Cambria Math" panose="02040503050406030204" pitchFamily="18" charset="0"/>
                        </a:rPr>
                        <m:t>=−</m:t>
                      </m:r>
                      <m:nary>
                        <m:naryPr>
                          <m:chr m:val="∑"/>
                          <m:ctrlPr>
                            <a:rPr lang="en-US" sz="1100" b="0" i="1" smtClean="0">
                              <a:latin typeface="Cambria Math" panose="02040503050406030204" pitchFamily="18" charset="0"/>
                            </a:rPr>
                          </m:ctrlPr>
                        </m:naryPr>
                        <m:sub>
                          <m:r>
                            <a:rPr lang="en-US" sz="1100" b="0" i="1" smtClean="0">
                              <a:latin typeface="Cambria Math" panose="02040503050406030204" pitchFamily="18" charset="0"/>
                            </a:rPr>
                            <m:t>𝑖</m:t>
                          </m:r>
                          <m:r>
                            <a:rPr lang="en-US" sz="1100" b="0" i="1" smtClean="0">
                              <a:latin typeface="Cambria Math" panose="02040503050406030204" pitchFamily="18" charset="0"/>
                            </a:rPr>
                            <m:t>=1</m:t>
                          </m:r>
                        </m:sub>
                        <m:sup>
                          <m:r>
                            <a:rPr lang="en-US" sz="1100" b="0" i="1" smtClean="0">
                              <a:latin typeface="Cambria Math" panose="02040503050406030204" pitchFamily="18" charset="0"/>
                            </a:rPr>
                            <m:t>𝑁</m:t>
                          </m:r>
                        </m:sup>
                        <m:e>
                          <m:sSub>
                            <m:sSubPr>
                              <m:ctrlPr>
                                <a:rPr lang="en-US" sz="1100" b="0" i="1" smtClean="0">
                                  <a:latin typeface="Cambria Math" panose="02040503050406030204" pitchFamily="18" charset="0"/>
                                </a:rPr>
                              </m:ctrlPr>
                            </m:sSubPr>
                            <m:e>
                              <m:r>
                                <a:rPr lang="en-US" sz="1100" b="0" i="1" smtClean="0">
                                  <a:latin typeface="Cambria Math" panose="02040503050406030204" pitchFamily="18" charset="0"/>
                                </a:rPr>
                                <m:t>𝑉</m:t>
                              </m:r>
                            </m:e>
                            <m:sub>
                              <m:r>
                                <a:rPr lang="en-US" sz="1100" b="0" i="1" smtClean="0">
                                  <a:latin typeface="Cambria Math" panose="02040503050406030204" pitchFamily="18" charset="0"/>
                                </a:rPr>
                                <m:t>𝑖</m:t>
                              </m:r>
                            </m:sub>
                          </m:sSub>
                          <m:sSub>
                            <m:sSubPr>
                              <m:ctrlPr>
                                <a:rPr lang="en-US" sz="1100" b="0" i="1" smtClean="0">
                                  <a:latin typeface="Cambria Math" panose="02040503050406030204" pitchFamily="18" charset="0"/>
                                </a:rPr>
                              </m:ctrlPr>
                            </m:sSubPr>
                            <m:e>
                              <m:r>
                                <a:rPr lang="en-US" sz="1100" b="0" i="1" smtClean="0">
                                  <a:latin typeface="Cambria Math" panose="02040503050406030204" pitchFamily="18" charset="0"/>
                                </a:rPr>
                                <m:t>𝐼</m:t>
                              </m:r>
                            </m:e>
                            <m:sub>
                              <m:r>
                                <a:rPr lang="en-US" sz="1100" b="0" i="1" smtClean="0">
                                  <a:latin typeface="Cambria Math" panose="02040503050406030204" pitchFamily="18" charset="0"/>
                                </a:rPr>
                                <m:t>𝑖</m:t>
                              </m:r>
                            </m:sub>
                          </m:sSub>
                        </m:e>
                      </m:nary>
                      <m:r>
                        <a:rPr lang="en-US" sz="1100" b="0" i="1" smtClean="0">
                          <a:latin typeface="Cambria Math" panose="02040503050406030204" pitchFamily="18" charset="0"/>
                        </a:rPr>
                        <m:t>  ;        </m:t>
                      </m:r>
                      <m:sSub>
                        <m:sSubPr>
                          <m:ctrlPr>
                            <a:rPr lang="en-US" sz="1100" b="0" i="1" smtClean="0">
                              <a:latin typeface="Cambria Math" panose="02040503050406030204" pitchFamily="18" charset="0"/>
                            </a:rPr>
                          </m:ctrlPr>
                        </m:sSubPr>
                        <m:e>
                          <m:r>
                            <a:rPr lang="en-US" sz="1100" b="0" i="1" smtClean="0">
                              <a:latin typeface="Cambria Math" panose="02040503050406030204" pitchFamily="18" charset="0"/>
                            </a:rPr>
                            <m:t>𝐼</m:t>
                          </m:r>
                        </m:e>
                        <m:sub>
                          <m:r>
                            <a:rPr lang="en-US" sz="1100" b="0" i="1" smtClean="0">
                              <a:latin typeface="Cambria Math" panose="02040503050406030204" pitchFamily="18" charset="0"/>
                            </a:rPr>
                            <m:t>𝑖</m:t>
                          </m:r>
                        </m:sub>
                      </m:sSub>
                      <m:r>
                        <a:rPr lang="en-US" sz="1100" b="0" i="1" smtClean="0">
                          <a:latin typeface="Cambria Math" panose="02040503050406030204" pitchFamily="18" charset="0"/>
                        </a:rPr>
                        <m:t>=</m:t>
                      </m:r>
                      <m:nary>
                        <m:naryPr>
                          <m:chr m:val="∑"/>
                          <m:ctrlPr>
                            <a:rPr lang="en-US" sz="1100" b="0" i="1" smtClean="0">
                              <a:latin typeface="Cambria Math" panose="02040503050406030204" pitchFamily="18" charset="0"/>
                            </a:rPr>
                          </m:ctrlPr>
                        </m:naryPr>
                        <m:sub>
                          <m:r>
                            <a:rPr lang="en-US" sz="1100" b="0" i="1" smtClean="0">
                              <a:latin typeface="Cambria Math" panose="02040503050406030204" pitchFamily="18" charset="0"/>
                            </a:rPr>
                            <m:t>𝑗</m:t>
                          </m:r>
                          <m:r>
                            <a:rPr lang="en-US" sz="1100" b="0" i="1" smtClean="0">
                              <a:latin typeface="Cambria Math" panose="02040503050406030204" pitchFamily="18" charset="0"/>
                            </a:rPr>
                            <m:t>=1</m:t>
                          </m:r>
                        </m:sub>
                        <m:sup>
                          <m:r>
                            <a:rPr lang="en-US" sz="1100" b="0" i="1" smtClean="0">
                              <a:latin typeface="Cambria Math" panose="02040503050406030204" pitchFamily="18" charset="0"/>
                            </a:rPr>
                            <m:t>𝑁</m:t>
                          </m:r>
                        </m:sup>
                        <m:e>
                          <m:sSub>
                            <m:sSubPr>
                              <m:ctrlPr>
                                <a:rPr lang="en-US" sz="1100" b="0" i="1" smtClean="0">
                                  <a:latin typeface="Cambria Math" panose="02040503050406030204" pitchFamily="18" charset="0"/>
                                </a:rPr>
                              </m:ctrlPr>
                            </m:sSubPr>
                            <m:e>
                              <m:r>
                                <a:rPr lang="en-US" sz="1100" b="0" i="1" smtClean="0">
                                  <a:latin typeface="Cambria Math" panose="02040503050406030204" pitchFamily="18" charset="0"/>
                                </a:rPr>
                                <m:t>𝐺</m:t>
                              </m:r>
                            </m:e>
                            <m:sub>
                              <m:r>
                                <a:rPr lang="en-US" sz="1100" b="0" i="1" smtClean="0">
                                  <a:latin typeface="Cambria Math" panose="02040503050406030204" pitchFamily="18" charset="0"/>
                                </a:rPr>
                                <m:t>𝑖𝑗</m:t>
                              </m:r>
                            </m:sub>
                          </m:sSub>
                          <m:sSub>
                            <m:sSubPr>
                              <m:ctrlPr>
                                <a:rPr lang="en-US" sz="1100" b="0" i="1" smtClean="0">
                                  <a:latin typeface="Cambria Math" panose="02040503050406030204" pitchFamily="18" charset="0"/>
                                </a:rPr>
                              </m:ctrlPr>
                            </m:sSubPr>
                            <m:e>
                              <m:r>
                                <a:rPr lang="en-US" sz="1100" b="0" i="1" smtClean="0">
                                  <a:latin typeface="Cambria Math" panose="02040503050406030204" pitchFamily="18" charset="0"/>
                                </a:rPr>
                                <m:t>𝑉</m:t>
                              </m:r>
                            </m:e>
                            <m:sub>
                              <m:r>
                                <a:rPr lang="en-US" sz="1100" b="0" i="1" smtClean="0">
                                  <a:latin typeface="Cambria Math" panose="02040503050406030204" pitchFamily="18" charset="0"/>
                                </a:rPr>
                                <m:t>𝑗</m:t>
                              </m:r>
                            </m:sub>
                          </m:sSub>
                          <m:r>
                            <a:rPr lang="en-US" sz="1100" b="0" i="1" smtClean="0">
                              <a:latin typeface="Cambria Math" panose="02040503050406030204" pitchFamily="18" charset="0"/>
                            </a:rPr>
                            <m:t>+</m:t>
                          </m:r>
                          <m:sSubSup>
                            <m:sSubSupPr>
                              <m:ctrlPr>
                                <a:rPr lang="en-US" sz="1100" b="0" i="1" smtClean="0">
                                  <a:latin typeface="Cambria Math" panose="02040503050406030204" pitchFamily="18" charset="0"/>
                                </a:rPr>
                              </m:ctrlPr>
                            </m:sSubSupPr>
                            <m:e>
                              <m:r>
                                <a:rPr lang="en-US" sz="1100" b="0" i="1" smtClean="0">
                                  <a:latin typeface="Cambria Math" panose="02040503050406030204" pitchFamily="18" charset="0"/>
                                </a:rPr>
                                <m:t>𝐼</m:t>
                              </m:r>
                            </m:e>
                            <m:sub>
                              <m:r>
                                <a:rPr lang="en-US" sz="1100" b="0" i="1" smtClean="0">
                                  <a:latin typeface="Cambria Math" panose="02040503050406030204" pitchFamily="18" charset="0"/>
                                </a:rPr>
                                <m:t>𝑖</m:t>
                              </m:r>
                            </m:sub>
                            <m:sup>
                              <m:r>
                                <a:rPr lang="en-US" sz="1100" b="0" i="1" smtClean="0">
                                  <a:latin typeface="Cambria Math" panose="02040503050406030204" pitchFamily="18" charset="0"/>
                                </a:rPr>
                                <m:t>𝑏</m:t>
                              </m:r>
                            </m:sup>
                          </m:sSubSup>
                        </m:e>
                      </m:nary>
                    </m:oMath>
                  </m:oMathPara>
                </a14:m>
                <a:endParaRPr lang="en-US" sz="1100" dirty="0"/>
              </a:p>
              <a:p>
                <a:pPr marL="0" lvl="0" indent="0" algn="l" rtl="0">
                  <a:spcBef>
                    <a:spcPts val="1200"/>
                  </a:spcBef>
                  <a:spcAft>
                    <a:spcPts val="0"/>
                  </a:spcAft>
                  <a:buNone/>
                </a:pPr>
                <a14:m>
                  <m:oMath xmlns:m="http://schemas.openxmlformats.org/officeDocument/2006/math">
                    <m:sSub>
                      <m:sSubPr>
                        <m:ctrlPr>
                          <a:rPr lang="en-US" sz="1100" i="1" dirty="0" smtClean="0">
                            <a:latin typeface="Cambria Math" panose="02040503050406030204" pitchFamily="18" charset="0"/>
                          </a:rPr>
                        </m:ctrlPr>
                      </m:sSubPr>
                      <m:e>
                        <m:r>
                          <a:rPr lang="en-IN" sz="1100" b="0" i="1" dirty="0" smtClean="0">
                            <a:latin typeface="Cambria Math" panose="02040503050406030204" pitchFamily="18" charset="0"/>
                          </a:rPr>
                          <m:t>𝐼</m:t>
                        </m:r>
                      </m:e>
                      <m:sub>
                        <m:r>
                          <a:rPr lang="en-IN" sz="1100" b="0" i="1" dirty="0" smtClean="0">
                            <a:latin typeface="Cambria Math" panose="02040503050406030204" pitchFamily="18" charset="0"/>
                          </a:rPr>
                          <m:t>𝑖</m:t>
                        </m:r>
                      </m:sub>
                    </m:sSub>
                  </m:oMath>
                </a14:m>
                <a:r>
                  <a:rPr lang="en-US" sz="1100" dirty="0"/>
                  <a:t>: analog input current,  </a:t>
                </a:r>
                <a14:m>
                  <m:oMath xmlns:m="http://schemas.openxmlformats.org/officeDocument/2006/math">
                    <m:sSubSup>
                      <m:sSubSupPr>
                        <m:ctrlPr>
                          <a:rPr lang="en-US" sz="1100" i="1" dirty="0" smtClean="0">
                            <a:latin typeface="Cambria Math" panose="02040503050406030204" pitchFamily="18" charset="0"/>
                          </a:rPr>
                        </m:ctrlPr>
                      </m:sSubSupPr>
                      <m:e>
                        <m:r>
                          <a:rPr lang="en-IN" sz="1100" b="0" i="1" dirty="0" smtClean="0">
                            <a:latin typeface="Cambria Math" panose="02040503050406030204" pitchFamily="18" charset="0"/>
                          </a:rPr>
                          <m:t>𝐼</m:t>
                        </m:r>
                      </m:e>
                      <m:sub>
                        <m:r>
                          <a:rPr lang="en-IN" sz="1100" b="0" i="1" dirty="0" smtClean="0">
                            <a:latin typeface="Cambria Math" panose="02040503050406030204" pitchFamily="18" charset="0"/>
                          </a:rPr>
                          <m:t>𝑖</m:t>
                        </m:r>
                      </m:sub>
                      <m:sup>
                        <m:r>
                          <a:rPr lang="en-IN" sz="1100" b="0" i="1" dirty="0" smtClean="0">
                            <a:latin typeface="Cambria Math" panose="02040503050406030204" pitchFamily="18" charset="0"/>
                          </a:rPr>
                          <m:t>𝑏</m:t>
                        </m:r>
                      </m:sup>
                    </m:sSubSup>
                  </m:oMath>
                </a14:m>
                <a:r>
                  <a:rPr lang="en-US" sz="1100" dirty="0"/>
                  <a:t>: analog bias current,  </a:t>
                </a:r>
                <a14:m>
                  <m:oMath xmlns:m="http://schemas.openxmlformats.org/officeDocument/2006/math">
                    <m:sSub>
                      <m:sSubPr>
                        <m:ctrlPr>
                          <a:rPr lang="en-US" sz="1100" i="1" dirty="0" smtClean="0">
                            <a:latin typeface="Cambria Math" panose="02040503050406030204" pitchFamily="18" charset="0"/>
                          </a:rPr>
                        </m:ctrlPr>
                      </m:sSubPr>
                      <m:e>
                        <m:r>
                          <a:rPr lang="en-IN" sz="1100" b="0" i="1" dirty="0" smtClean="0">
                            <a:latin typeface="Cambria Math" panose="02040503050406030204" pitchFamily="18" charset="0"/>
                          </a:rPr>
                          <m:t>𝐺</m:t>
                        </m:r>
                      </m:e>
                      <m:sub>
                        <m:r>
                          <a:rPr lang="en-IN" sz="1100" b="0" i="1" dirty="0" smtClean="0">
                            <a:latin typeface="Cambria Math" panose="02040503050406030204" pitchFamily="18" charset="0"/>
                          </a:rPr>
                          <m:t>𝑖𝑗</m:t>
                        </m:r>
                      </m:sub>
                    </m:sSub>
                  </m:oMath>
                </a14:m>
                <a:r>
                  <a:rPr lang="en-US" sz="1100" dirty="0"/>
                  <a:t>: conductance between </a:t>
                </a:r>
                <a14:m>
                  <m:oMath xmlns:m="http://schemas.openxmlformats.org/officeDocument/2006/math">
                    <m:sSup>
                      <m:sSupPr>
                        <m:ctrlPr>
                          <a:rPr lang="en-US" sz="1100" i="1" dirty="0" smtClean="0">
                            <a:latin typeface="Cambria Math" panose="02040503050406030204" pitchFamily="18" charset="0"/>
                          </a:rPr>
                        </m:ctrlPr>
                      </m:sSupPr>
                      <m:e>
                        <m:r>
                          <a:rPr lang="en-IN" sz="1100" b="0" i="1" dirty="0" smtClean="0">
                            <a:latin typeface="Cambria Math" panose="02040503050406030204" pitchFamily="18" charset="0"/>
                          </a:rPr>
                          <m:t>𝑖</m:t>
                        </m:r>
                      </m:e>
                      <m:sup>
                        <m:r>
                          <a:rPr lang="en-IN" sz="1100" b="0" i="1" dirty="0" smtClean="0">
                            <a:latin typeface="Cambria Math" panose="02040503050406030204" pitchFamily="18" charset="0"/>
                          </a:rPr>
                          <m:t>𝑡h</m:t>
                        </m:r>
                      </m:sup>
                    </m:sSup>
                  </m:oMath>
                </a14:m>
                <a:r>
                  <a:rPr lang="en-US" sz="1100" dirty="0"/>
                  <a:t> and </a:t>
                </a:r>
                <a14:m>
                  <m:oMath xmlns:m="http://schemas.openxmlformats.org/officeDocument/2006/math">
                    <m:sSup>
                      <m:sSupPr>
                        <m:ctrlPr>
                          <a:rPr lang="en-US" sz="1100" i="1" smtClean="0">
                            <a:latin typeface="Cambria Math" panose="02040503050406030204" pitchFamily="18" charset="0"/>
                          </a:rPr>
                        </m:ctrlPr>
                      </m:sSupPr>
                      <m:e>
                        <m:r>
                          <a:rPr lang="en-IN" sz="1100" b="0" i="1" smtClean="0">
                            <a:latin typeface="Cambria Math" panose="02040503050406030204" pitchFamily="18" charset="0"/>
                          </a:rPr>
                          <m:t>𝑗</m:t>
                        </m:r>
                      </m:e>
                      <m:sup>
                        <m:r>
                          <a:rPr lang="en-IN" sz="1100" b="0" i="1" smtClean="0">
                            <a:latin typeface="Cambria Math" panose="02040503050406030204" pitchFamily="18" charset="0"/>
                          </a:rPr>
                          <m:t>𝑡h</m:t>
                        </m:r>
                      </m:sup>
                    </m:sSup>
                  </m:oMath>
                </a14:m>
                <a:r>
                  <a:rPr lang="en-US" sz="1100" dirty="0"/>
                  <a:t> neurons</a:t>
                </a:r>
              </a:p>
              <a:p>
                <a:pPr marL="0" lvl="0" indent="0">
                  <a:spcBef>
                    <a:spcPts val="1200"/>
                  </a:spcBef>
                  <a:buNone/>
                </a:pPr>
                <a:r>
                  <a:rPr lang="en-US" sz="1100" b="1" dirty="0"/>
                  <a:t>The network state is updated by changing the state of the randomly chosen neurons.</a:t>
                </a:r>
                <a:r>
                  <a:rPr lang="en-US" sz="1100" dirty="0"/>
                  <a:t> The probability of a neuron being activated with amplitude </a:t>
                </a:r>
                <a14:m>
                  <m:oMath xmlns:m="http://schemas.openxmlformats.org/officeDocument/2006/math">
                    <m:sSub>
                      <m:sSubPr>
                        <m:ctrlPr>
                          <a:rPr lang="en-US" sz="1100" i="1" smtClean="0">
                            <a:latin typeface="Cambria Math" panose="02040503050406030204" pitchFamily="18" charset="0"/>
                          </a:rPr>
                        </m:ctrlPr>
                      </m:sSubPr>
                      <m:e>
                        <m:r>
                          <a:rPr lang="en-IN" sz="1100" b="0" i="1" smtClean="0">
                            <a:latin typeface="Cambria Math" panose="02040503050406030204" pitchFamily="18" charset="0"/>
                          </a:rPr>
                          <m:t>𝑉</m:t>
                        </m:r>
                      </m:e>
                      <m:sub>
                        <m:r>
                          <a:rPr lang="en-IN" sz="1100" b="0" i="1" smtClean="0">
                            <a:latin typeface="Cambria Math" panose="02040503050406030204" pitchFamily="18" charset="0"/>
                          </a:rPr>
                          <m:t>𝑂𝑁</m:t>
                        </m:r>
                      </m:sub>
                    </m:sSub>
                  </m:oMath>
                </a14:m>
                <a:r>
                  <a:rPr lang="en-US" sz="1100" dirty="0"/>
                  <a:t>—is a sigmoid function of its input i.e.,</a:t>
                </a:r>
                <a:br>
                  <a:rPr lang="en-US" sz="1100" dirty="0"/>
                </a:br>
                <a14:m>
                  <m:oMathPara xmlns:m="http://schemas.openxmlformats.org/officeDocument/2006/math">
                    <m:oMathParaPr>
                      <m:jc m:val="centerGroup"/>
                    </m:oMathParaPr>
                    <m:oMath xmlns:m="http://schemas.openxmlformats.org/officeDocument/2006/math">
                      <m:func>
                        <m:funcPr>
                          <m:ctrlPr>
                            <a:rPr lang="en-US" sz="1100" b="0" i="1" smtClean="0">
                              <a:latin typeface="Cambria Math" panose="02040503050406030204" pitchFamily="18" charset="0"/>
                            </a:rPr>
                          </m:ctrlPr>
                        </m:funcPr>
                        <m:fName>
                          <m:r>
                            <m:rPr>
                              <m:sty m:val="p"/>
                            </m:rPr>
                            <a:rPr lang="en-US" sz="1100" b="0" i="0" smtClean="0">
                              <a:latin typeface="Cambria Math" panose="02040503050406030204" pitchFamily="18" charset="0"/>
                            </a:rPr>
                            <m:t>Pr</m:t>
                          </m:r>
                        </m:fName>
                        <m:e>
                          <m:d>
                            <m:dPr>
                              <m:ctrlPr>
                                <a:rPr lang="en-US" sz="1100" b="0" i="1" smtClean="0">
                                  <a:latin typeface="Cambria Math" panose="02040503050406030204" pitchFamily="18" charset="0"/>
                                </a:rPr>
                              </m:ctrlPr>
                            </m:dPr>
                            <m:e>
                              <m:r>
                                <a:rPr lang="en-US" sz="1100" b="0" i="1" smtClean="0">
                                  <a:latin typeface="Cambria Math" panose="02040503050406030204" pitchFamily="18" charset="0"/>
                                </a:rPr>
                                <m:t>𝑉</m:t>
                              </m:r>
                              <m:r>
                                <a:rPr lang="en-US" sz="1100" b="0" i="1" smtClean="0">
                                  <a:latin typeface="Cambria Math" panose="02040503050406030204" pitchFamily="18" charset="0"/>
                                </a:rPr>
                                <m:t>=</m:t>
                              </m:r>
                              <m:sSub>
                                <m:sSubPr>
                                  <m:ctrlPr>
                                    <a:rPr lang="en-US" sz="1100" b="0" i="1" smtClean="0">
                                      <a:latin typeface="Cambria Math" panose="02040503050406030204" pitchFamily="18" charset="0"/>
                                    </a:rPr>
                                  </m:ctrlPr>
                                </m:sSubPr>
                                <m:e>
                                  <m:r>
                                    <a:rPr lang="en-US" sz="1100" b="0" i="1" smtClean="0">
                                      <a:latin typeface="Cambria Math" panose="02040503050406030204" pitchFamily="18" charset="0"/>
                                    </a:rPr>
                                    <m:t>𝑉</m:t>
                                  </m:r>
                                </m:e>
                                <m:sub>
                                  <m:r>
                                    <a:rPr lang="en-US" sz="1100" b="0" i="1" smtClean="0">
                                      <a:latin typeface="Cambria Math" panose="02040503050406030204" pitchFamily="18" charset="0"/>
                                    </a:rPr>
                                    <m:t>𝑂𝑁</m:t>
                                  </m:r>
                                </m:sub>
                              </m:sSub>
                            </m:e>
                          </m:d>
                        </m:e>
                      </m:func>
                      <m:r>
                        <a:rPr lang="en-US" sz="1100" b="0" i="1" smtClean="0">
                          <a:latin typeface="Cambria Math" panose="02040503050406030204" pitchFamily="18" charset="0"/>
                        </a:rPr>
                        <m:t>=</m:t>
                      </m:r>
                      <m:f>
                        <m:fPr>
                          <m:ctrlPr>
                            <a:rPr lang="en-US" sz="1100" b="0" i="1" smtClean="0">
                              <a:latin typeface="Cambria Math" panose="02040503050406030204" pitchFamily="18" charset="0"/>
                            </a:rPr>
                          </m:ctrlPr>
                        </m:fPr>
                        <m:num>
                          <m:r>
                            <a:rPr lang="en-US" sz="1100" b="0" i="1" smtClean="0">
                              <a:latin typeface="Cambria Math" panose="02040503050406030204" pitchFamily="18" charset="0"/>
                            </a:rPr>
                            <m:t>1</m:t>
                          </m:r>
                        </m:num>
                        <m:den>
                          <m:r>
                            <a:rPr lang="en-US" sz="1100" i="1">
                              <a:latin typeface="Cambria Math" panose="02040503050406030204" pitchFamily="18" charset="0"/>
                            </a:rPr>
                            <m:t>1+</m:t>
                          </m:r>
                          <m:func>
                            <m:funcPr>
                              <m:ctrlPr>
                                <a:rPr lang="en-US" sz="1100" i="1">
                                  <a:latin typeface="Cambria Math" panose="02040503050406030204" pitchFamily="18" charset="0"/>
                                </a:rPr>
                              </m:ctrlPr>
                            </m:funcPr>
                            <m:fName>
                              <m:r>
                                <m:rPr>
                                  <m:sty m:val="p"/>
                                </m:rPr>
                                <a:rPr lang="en-US" sz="1100">
                                  <a:latin typeface="Cambria Math" panose="02040503050406030204" pitchFamily="18" charset="0"/>
                                </a:rPr>
                                <m:t>exp</m:t>
                              </m:r>
                            </m:fName>
                            <m:e>
                              <m:d>
                                <m:dPr>
                                  <m:ctrlPr>
                                    <a:rPr lang="en-US" sz="1100" i="1">
                                      <a:latin typeface="Cambria Math" panose="02040503050406030204" pitchFamily="18" charset="0"/>
                                    </a:rPr>
                                  </m:ctrlPr>
                                </m:dPr>
                                <m:e>
                                  <m:r>
                                    <a:rPr lang="en-US" sz="1100" i="1">
                                      <a:latin typeface="Cambria Math" panose="02040503050406030204" pitchFamily="18" charset="0"/>
                                    </a:rPr>
                                    <m:t>−</m:t>
                                  </m:r>
                                  <m:sSup>
                                    <m:sSupPr>
                                      <m:ctrlPr>
                                        <a:rPr lang="en-US" sz="1100" b="0" i="1" smtClean="0">
                                          <a:latin typeface="Cambria Math" panose="02040503050406030204" pitchFamily="18" charset="0"/>
                                        </a:rPr>
                                      </m:ctrlPr>
                                    </m:sSupPr>
                                    <m:e>
                                      <m:r>
                                        <a:rPr lang="en-US" sz="1100" b="0" i="1" smtClean="0">
                                          <a:latin typeface="Cambria Math" panose="02040503050406030204" pitchFamily="18" charset="0"/>
                                        </a:rPr>
                                        <m:t>𝐼</m:t>
                                      </m:r>
                                    </m:e>
                                    <m:sup>
                                      <m:r>
                                        <a:rPr lang="en-US" sz="1100" b="0" i="1" smtClean="0">
                                          <a:latin typeface="Cambria Math" panose="02040503050406030204" pitchFamily="18" charset="0"/>
                                        </a:rPr>
                                        <m:t>′</m:t>
                                      </m:r>
                                    </m:sup>
                                  </m:sSup>
                                  <m:r>
                                    <a:rPr lang="en-US" sz="1100" b="0" i="1" smtClean="0">
                                      <a:latin typeface="Cambria Math" panose="02040503050406030204" pitchFamily="18" charset="0"/>
                                    </a:rPr>
                                    <m:t>/</m:t>
                                  </m:r>
                                  <m:r>
                                    <a:rPr lang="en-US" sz="1100" b="0" i="1" smtClean="0">
                                      <a:latin typeface="Cambria Math" panose="02040503050406030204" pitchFamily="18" charset="0"/>
                                    </a:rPr>
                                    <m:t>𝑇</m:t>
                                  </m:r>
                                </m:e>
                              </m:d>
                            </m:e>
                          </m:func>
                        </m:den>
                      </m:f>
                    </m:oMath>
                  </m:oMathPara>
                </a14:m>
                <a:endParaRPr lang="en-US" sz="1100" dirty="0"/>
              </a:p>
              <a:p>
                <a:pPr marL="0" lvl="0" indent="0" algn="l" rtl="0">
                  <a:spcBef>
                    <a:spcPts val="1200"/>
                  </a:spcBef>
                  <a:spcAft>
                    <a:spcPts val="1200"/>
                  </a:spcAft>
                  <a:buNone/>
                </a:pPr>
                <a14:m>
                  <m:oMath xmlns:m="http://schemas.openxmlformats.org/officeDocument/2006/math">
                    <m:r>
                      <a:rPr lang="en-US" sz="1100" i="1" dirty="0" smtClean="0">
                        <a:latin typeface="Cambria Math" panose="02040503050406030204" pitchFamily="18" charset="0"/>
                      </a:rPr>
                      <m:t>𝑇</m:t>
                    </m:r>
                  </m:oMath>
                </a14:m>
                <a:r>
                  <a:rPr lang="en-US" sz="1100" dirty="0"/>
                  <a:t>: dimensionless temperature,  </a:t>
                </a:r>
                <a14:m>
                  <m:oMath xmlns:m="http://schemas.openxmlformats.org/officeDocument/2006/math">
                    <m:r>
                      <a:rPr lang="en-US" sz="1100" i="1" dirty="0" smtClean="0">
                        <a:latin typeface="Cambria Math" panose="02040503050406030204" pitchFamily="18" charset="0"/>
                      </a:rPr>
                      <m:t>𝐼</m:t>
                    </m:r>
                    <m:r>
                      <a:rPr lang="en-US" sz="1100" i="1" dirty="0" smtClean="0">
                        <a:latin typeface="Cambria Math" panose="02040503050406030204" pitchFamily="18" charset="0"/>
                      </a:rPr>
                      <m:t>′</m:t>
                    </m:r>
                  </m:oMath>
                </a14:m>
                <a:r>
                  <a:rPr lang="en-US" sz="1100" dirty="0"/>
                  <a:t>: a normalized input current </a:t>
                </a:r>
                <a14:m>
                  <m:oMath xmlns:m="http://schemas.openxmlformats.org/officeDocument/2006/math">
                    <m:r>
                      <a:rPr lang="en-US" sz="1100" i="1" dirty="0" smtClean="0">
                        <a:latin typeface="Cambria Math" panose="02040503050406030204" pitchFamily="18" charset="0"/>
                      </a:rPr>
                      <m:t>𝐼</m:t>
                    </m:r>
                    <m:r>
                      <a:rPr lang="en-US" sz="1100" i="1" dirty="0" smtClean="0">
                        <a:latin typeface="Cambria Math" panose="02040503050406030204" pitchFamily="18" charset="0"/>
                      </a:rPr>
                      <m:t>′</m:t>
                    </m:r>
                  </m:oMath>
                </a14:m>
                <a:r>
                  <a:rPr lang="en-US" sz="1100" dirty="0"/>
                  <a:t> = </a:t>
                </a:r>
                <a14:m>
                  <m:oMath xmlns:m="http://schemas.openxmlformats.org/officeDocument/2006/math">
                    <m:sSub>
                      <m:sSubPr>
                        <m:ctrlPr>
                          <a:rPr lang="en-US" sz="1100" i="1" dirty="0" smtClean="0">
                            <a:latin typeface="Cambria Math" panose="02040503050406030204" pitchFamily="18" charset="0"/>
                          </a:rPr>
                        </m:ctrlPr>
                      </m:sSubPr>
                      <m:e>
                        <m:r>
                          <a:rPr lang="en-IN" sz="1100" b="0" i="1" dirty="0" smtClean="0">
                            <a:latin typeface="Cambria Math" panose="02040503050406030204" pitchFamily="18" charset="0"/>
                          </a:rPr>
                          <m:t>𝐼</m:t>
                        </m:r>
                        <m:r>
                          <a:rPr lang="en-IN" sz="1100" b="0" i="1" dirty="0" smtClean="0">
                            <a:latin typeface="Cambria Math" panose="02040503050406030204" pitchFamily="18" charset="0"/>
                          </a:rPr>
                          <m:t>/</m:t>
                        </m:r>
                        <m:r>
                          <a:rPr lang="en-IN" sz="1100" b="0" i="1" dirty="0" smtClean="0">
                            <a:latin typeface="Cambria Math" panose="02040503050406030204" pitchFamily="18" charset="0"/>
                          </a:rPr>
                          <m:t>𝐼</m:t>
                        </m:r>
                      </m:e>
                      <m:sub>
                        <m:r>
                          <a:rPr lang="en-IN" sz="1100" b="0" i="1" dirty="0" smtClean="0">
                            <a:latin typeface="Cambria Math" panose="02040503050406030204" pitchFamily="18" charset="0"/>
                          </a:rPr>
                          <m:t>𝑚𝑎𝑥</m:t>
                        </m:r>
                      </m:sub>
                    </m:sSub>
                  </m:oMath>
                </a14:m>
                <a:r>
                  <a:rPr lang="en-US" sz="1100" dirty="0"/>
                  <a:t>, where </a:t>
                </a:r>
                <a14:m>
                  <m:oMath xmlns:m="http://schemas.openxmlformats.org/officeDocument/2006/math">
                    <m:sSub>
                      <m:sSubPr>
                        <m:ctrlPr>
                          <a:rPr lang="en-US" sz="1100" i="1" smtClean="0">
                            <a:latin typeface="Cambria Math" panose="02040503050406030204" pitchFamily="18" charset="0"/>
                          </a:rPr>
                        </m:ctrlPr>
                      </m:sSubPr>
                      <m:e>
                        <m:r>
                          <a:rPr lang="en-IN" sz="1100" b="0" i="1" smtClean="0">
                            <a:latin typeface="Cambria Math" panose="02040503050406030204" pitchFamily="18" charset="0"/>
                          </a:rPr>
                          <m:t>𝐼</m:t>
                        </m:r>
                      </m:e>
                      <m:sub>
                        <m:r>
                          <a:rPr lang="en-IN" sz="1100" b="0" i="1" smtClean="0">
                            <a:latin typeface="Cambria Math" panose="02040503050406030204" pitchFamily="18" charset="0"/>
                          </a:rPr>
                          <m:t>𝑚𝑎𝑥</m:t>
                        </m:r>
                      </m:sub>
                    </m:sSub>
                  </m:oMath>
                </a14:m>
                <a:r>
                  <a:rPr lang="en-US" sz="1100" dirty="0"/>
                  <a:t> is the largest possible neuron input current in the whole network</a:t>
                </a:r>
                <a:br>
                  <a:rPr lang="en-US" sz="1100" dirty="0"/>
                </a:br>
                <a:br>
                  <a:rPr lang="en-US" sz="1100" dirty="0"/>
                </a:br>
                <a:r>
                  <a:rPr lang="en" sz="1100" i="1" dirty="0"/>
                  <a:t>As a stochastic version of Hopfield networks, the Boltzmann machine, combined with simulated annealing, is a powerful approach for solving combinatorial optimization problems.</a:t>
                </a:r>
              </a:p>
            </p:txBody>
          </p:sp>
        </mc:Choice>
        <mc:Fallback xmlns="">
          <p:sp>
            <p:nvSpPr>
              <p:cNvPr id="84" name="Google Shape;84;p17"/>
              <p:cNvSpPr txBox="1">
                <a:spLocks noGrp="1" noRot="1" noChangeAspect="1" noMove="1" noResize="1" noEditPoints="1" noAdjustHandles="1" noChangeArrowheads="1" noChangeShapeType="1" noTextEdit="1"/>
              </p:cNvSpPr>
              <p:nvPr>
                <p:ph type="body" idx="1"/>
              </p:nvPr>
            </p:nvSpPr>
            <p:spPr>
              <a:xfrm>
                <a:off x="311700" y="1058225"/>
                <a:ext cx="8520600" cy="3397200"/>
              </a:xfrm>
              <a:prstGeom prst="rect">
                <a:avLst/>
              </a:prstGeom>
              <a:blipFill>
                <a:blip r:embed="rId3"/>
                <a:stretch>
                  <a:fillRect b="-9336"/>
                </a:stretch>
              </a:blipFill>
            </p:spPr>
            <p:txBody>
              <a:bodyPr/>
              <a:lstStyle/>
              <a:p>
                <a:r>
                  <a:rPr lang="en-IN">
                    <a:noFill/>
                  </a:rPr>
                  <a:t> </a:t>
                </a:r>
              </a:p>
            </p:txBody>
          </p:sp>
        </mc:Fallback>
      </mc:AlternateContent>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Google Shape;91;p18"/>
          <p:cNvPicPr preferRelativeResize="0"/>
          <p:nvPr/>
        </p:nvPicPr>
        <p:blipFill>
          <a:blip r:embed="rId3">
            <a:alphaModFix/>
          </a:blip>
          <a:stretch>
            <a:fillRect/>
          </a:stretch>
        </p:blipFill>
        <p:spPr>
          <a:xfrm>
            <a:off x="1357413" y="152400"/>
            <a:ext cx="5971974" cy="4838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9"/>
          <p:cNvSpPr txBox="1">
            <a:spLocks noGrp="1"/>
          </p:cNvSpPr>
          <p:nvPr>
            <p:ph type="title"/>
          </p:nvPr>
        </p:nvSpPr>
        <p:spPr>
          <a:xfrm>
            <a:off x="311700" y="352359"/>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300" dirty="0"/>
              <a:t>Noise Characterization and Working of Crossbar Memory Arrays</a:t>
            </a:r>
            <a:endParaRPr sz="2300" dirty="0"/>
          </a:p>
        </p:txBody>
      </p:sp>
      <mc:AlternateContent xmlns:mc="http://schemas.openxmlformats.org/markup-compatibility/2006" xmlns:a14="http://schemas.microsoft.com/office/drawing/2010/main">
        <mc:Choice Requires="a14">
          <p:sp>
            <p:nvSpPr>
              <p:cNvPr id="97" name="Google Shape;97;p19"/>
              <p:cNvSpPr txBox="1">
                <a:spLocks noGrp="1"/>
              </p:cNvSpPr>
              <p:nvPr>
                <p:ph type="body" idx="1"/>
              </p:nvPr>
            </p:nvSpPr>
            <p:spPr>
              <a:xfrm>
                <a:off x="311699" y="906827"/>
                <a:ext cx="5836744" cy="33972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IN" sz="1200" dirty="0"/>
                  <a:t>Two characteristic regimes for stochastic operation with intrinsic noise:</a:t>
                </a:r>
              </a:p>
              <a:p>
                <a:pPr indent="-325755">
                  <a:buSzPct val="100000"/>
                  <a:buFont typeface="Old Standard TT"/>
                  <a:buChar char="-"/>
                </a:pPr>
                <a:r>
                  <a:rPr lang="en-IN" sz="1200" dirty="0"/>
                  <a:t>intrinsic thermal noise (predominant in metal-oxide memristors, independent of applied voltage)</a:t>
                </a:r>
              </a:p>
              <a:p>
                <a:pPr indent="-325755">
                  <a:buSzPct val="100000"/>
                  <a:buFont typeface="Old Standard TT"/>
                  <a:buChar char="-"/>
                </a:pPr>
                <a:r>
                  <a:rPr lang="en-IN" sz="1200" dirty="0"/>
                  <a:t>intrinsic shot noise (floating gate devices, depends on ballistic transport)</a:t>
                </a:r>
              </a:p>
              <a:p>
                <a:pPr marL="0" indent="0">
                  <a:spcBef>
                    <a:spcPts val="1000"/>
                  </a:spcBef>
                  <a:spcAft>
                    <a:spcPts val="500"/>
                  </a:spcAft>
                  <a:buNone/>
                </a:pPr>
                <a:r>
                  <a:rPr lang="en-IN" sz="1200" dirty="0"/>
                  <a:t>Relation b/w probability of activation and the input currents are theoretically calculated out to be as follows, taking certain assumptions:</a:t>
                </a:r>
                <a:endParaRPr lang="en-IN" sz="1200" i="1" dirty="0">
                  <a:latin typeface="Cambria Math" panose="02040503050406030204" pitchFamily="18" charset="0"/>
                </a:endParaRPr>
              </a:p>
              <a:p>
                <a:pPr marL="0" indent="0" algn="ctr">
                  <a:buNone/>
                </a:pPr>
                <a14:m>
                  <m:oMath xmlns:m="http://schemas.openxmlformats.org/officeDocument/2006/math">
                    <m:f>
                      <m:fPr>
                        <m:ctrlPr>
                          <a:rPr lang="en-IN" sz="1200" i="1">
                            <a:latin typeface="Cambria Math" panose="02040503050406030204" pitchFamily="18" charset="0"/>
                          </a:rPr>
                        </m:ctrlPr>
                      </m:fPr>
                      <m:num>
                        <m:r>
                          <a:rPr lang="en-IN" sz="1200" i="1">
                            <a:latin typeface="Cambria Math" panose="02040503050406030204" pitchFamily="18" charset="0"/>
                          </a:rPr>
                          <m:t>1</m:t>
                        </m:r>
                      </m:num>
                      <m:den>
                        <m:r>
                          <a:rPr lang="en-IN" sz="1200" i="1">
                            <a:latin typeface="Cambria Math" panose="02040503050406030204" pitchFamily="18" charset="0"/>
                          </a:rPr>
                          <m:t>2</m:t>
                        </m:r>
                      </m:den>
                    </m:f>
                    <m:r>
                      <a:rPr lang="en-IN" sz="1200" i="1">
                        <a:latin typeface="Cambria Math" panose="02040503050406030204" pitchFamily="18" charset="0"/>
                      </a:rPr>
                      <m:t>+</m:t>
                    </m:r>
                    <m:f>
                      <m:fPr>
                        <m:ctrlPr>
                          <a:rPr lang="en-IN" sz="1200" i="1">
                            <a:latin typeface="Cambria Math" panose="02040503050406030204" pitchFamily="18" charset="0"/>
                          </a:rPr>
                        </m:ctrlPr>
                      </m:fPr>
                      <m:num>
                        <m:r>
                          <a:rPr lang="en-IN" sz="1200" i="1">
                            <a:latin typeface="Cambria Math" panose="02040503050406030204" pitchFamily="18" charset="0"/>
                          </a:rPr>
                          <m:t>1</m:t>
                        </m:r>
                      </m:num>
                      <m:den>
                        <m:r>
                          <a:rPr lang="en-IN" sz="1200" i="1">
                            <a:latin typeface="Cambria Math" panose="02040503050406030204" pitchFamily="18" charset="0"/>
                          </a:rPr>
                          <m:t>2</m:t>
                        </m:r>
                      </m:den>
                    </m:f>
                    <m:func>
                      <m:funcPr>
                        <m:ctrlPr>
                          <a:rPr lang="en-IN" sz="1200" i="1">
                            <a:latin typeface="Cambria Math" panose="02040503050406030204" pitchFamily="18" charset="0"/>
                          </a:rPr>
                        </m:ctrlPr>
                      </m:funcPr>
                      <m:fName>
                        <m:r>
                          <m:rPr>
                            <m:sty m:val="p"/>
                          </m:rPr>
                          <a:rPr lang="en-IN" sz="1200">
                            <a:latin typeface="Cambria Math" panose="02040503050406030204" pitchFamily="18" charset="0"/>
                          </a:rPr>
                          <m:t>erf</m:t>
                        </m:r>
                      </m:fName>
                      <m:e>
                        <m:d>
                          <m:dPr>
                            <m:ctrlPr>
                              <a:rPr lang="en-IN" sz="1200" i="1">
                                <a:latin typeface="Cambria Math" panose="02040503050406030204" pitchFamily="18" charset="0"/>
                              </a:rPr>
                            </m:ctrlPr>
                          </m:dPr>
                          <m:e>
                            <m:f>
                              <m:fPr>
                                <m:ctrlPr>
                                  <a:rPr lang="en-IN" sz="1200" i="1">
                                    <a:latin typeface="Cambria Math" panose="02040503050406030204" pitchFamily="18" charset="0"/>
                                  </a:rPr>
                                </m:ctrlPr>
                              </m:fPr>
                              <m:num>
                                <m:rad>
                                  <m:radPr>
                                    <m:degHide m:val="on"/>
                                    <m:ctrlPr>
                                      <a:rPr lang="en-IN" sz="1200" i="1">
                                        <a:latin typeface="Cambria Math" panose="02040503050406030204" pitchFamily="18" charset="0"/>
                                      </a:rPr>
                                    </m:ctrlPr>
                                  </m:radPr>
                                  <m:deg/>
                                  <m:e>
                                    <m:r>
                                      <a:rPr lang="en-IN" sz="1200" i="1">
                                        <a:latin typeface="Cambria Math" panose="02040503050406030204" pitchFamily="18" charset="0"/>
                                      </a:rPr>
                                      <m:t>𝜋</m:t>
                                    </m:r>
                                  </m:e>
                                </m:rad>
                                <m:r>
                                  <a:rPr lang="en-IN" sz="1200" i="1">
                                    <a:latin typeface="Cambria Math" panose="02040503050406030204" pitchFamily="18" charset="0"/>
                                  </a:rPr>
                                  <m:t>𝑥</m:t>
                                </m:r>
                              </m:num>
                              <m:den>
                                <m:r>
                                  <a:rPr lang="en-IN" sz="1200" i="1">
                                    <a:latin typeface="Cambria Math" panose="02040503050406030204" pitchFamily="18" charset="0"/>
                                  </a:rPr>
                                  <m:t>4</m:t>
                                </m:r>
                              </m:den>
                            </m:f>
                          </m:e>
                        </m:d>
                      </m:e>
                    </m:func>
                  </m:oMath>
                </a14:m>
                <a:r>
                  <a:rPr lang="en-IN" sz="1200" dirty="0"/>
                  <a:t> (for memristor array)</a:t>
                </a:r>
                <a:br>
                  <a:rPr lang="en-IN" sz="1200" dirty="0"/>
                </a:br>
                <a14:m>
                  <m:oMath xmlns:m="http://schemas.openxmlformats.org/officeDocument/2006/math">
                    <m:f>
                      <m:fPr>
                        <m:ctrlPr>
                          <a:rPr lang="en-IN" sz="1200" i="1">
                            <a:latin typeface="Cambria Math" panose="02040503050406030204" pitchFamily="18" charset="0"/>
                          </a:rPr>
                        </m:ctrlPr>
                      </m:fPr>
                      <m:num>
                        <m:r>
                          <a:rPr lang="en-IN" sz="1200" i="1">
                            <a:latin typeface="Cambria Math" panose="02040503050406030204" pitchFamily="18" charset="0"/>
                          </a:rPr>
                          <m:t>1</m:t>
                        </m:r>
                      </m:num>
                      <m:den>
                        <m:r>
                          <a:rPr lang="en-IN" sz="1200" i="1">
                            <a:latin typeface="Cambria Math" panose="02040503050406030204" pitchFamily="18" charset="0"/>
                          </a:rPr>
                          <m:t>2</m:t>
                        </m:r>
                      </m:den>
                    </m:f>
                    <m:r>
                      <a:rPr lang="en-IN" sz="1200" i="1">
                        <a:latin typeface="Cambria Math" panose="02040503050406030204" pitchFamily="18" charset="0"/>
                      </a:rPr>
                      <m:t>+</m:t>
                    </m:r>
                    <m:f>
                      <m:fPr>
                        <m:ctrlPr>
                          <a:rPr lang="en-IN" sz="1200" i="1">
                            <a:latin typeface="Cambria Math" panose="02040503050406030204" pitchFamily="18" charset="0"/>
                          </a:rPr>
                        </m:ctrlPr>
                      </m:fPr>
                      <m:num>
                        <m:r>
                          <a:rPr lang="en-IN" sz="1200" i="1">
                            <a:latin typeface="Cambria Math" panose="02040503050406030204" pitchFamily="18" charset="0"/>
                          </a:rPr>
                          <m:t>1</m:t>
                        </m:r>
                      </m:num>
                      <m:den>
                        <m:r>
                          <a:rPr lang="en-IN" sz="1200" i="1">
                            <a:latin typeface="Cambria Math" panose="02040503050406030204" pitchFamily="18" charset="0"/>
                          </a:rPr>
                          <m:t>2</m:t>
                        </m:r>
                      </m:den>
                    </m:f>
                    <m:r>
                      <m:rPr>
                        <m:sty m:val="p"/>
                      </m:rPr>
                      <a:rPr lang="en-IN" sz="1200">
                        <a:latin typeface="Cambria Math" panose="02040503050406030204" pitchFamily="18" charset="0"/>
                      </a:rPr>
                      <m:t>erf</m:t>
                    </m:r>
                    <m:r>
                      <a:rPr lang="en-IN" sz="1200" i="1">
                        <a:latin typeface="Cambria Math" panose="02040503050406030204" pitchFamily="18" charset="0"/>
                      </a:rPr>
                      <m:t>⁡(0.187</m:t>
                    </m:r>
                    <m:rad>
                      <m:radPr>
                        <m:degHide m:val="on"/>
                        <m:ctrlPr>
                          <a:rPr lang="en-IN" sz="1200" i="1" dirty="0">
                            <a:latin typeface="Cambria Math" panose="02040503050406030204" pitchFamily="18" charset="0"/>
                          </a:rPr>
                        </m:ctrlPr>
                      </m:radPr>
                      <m:deg/>
                      <m:e>
                        <m:r>
                          <a:rPr lang="en-IN" sz="1200" i="1" dirty="0">
                            <a:latin typeface="Cambria Math" panose="02040503050406030204" pitchFamily="18" charset="0"/>
                          </a:rPr>
                          <m:t>𝑥</m:t>
                        </m:r>
                      </m:e>
                    </m:rad>
                    <m:r>
                      <a:rPr lang="en-IN" sz="1200" i="1">
                        <a:latin typeface="Cambria Math" panose="02040503050406030204" pitchFamily="18" charset="0"/>
                      </a:rPr>
                      <m:t>)</m:t>
                    </m:r>
                  </m:oMath>
                </a14:m>
                <a:r>
                  <a:rPr lang="en-IN" sz="1200" dirty="0"/>
                  <a:t> (for FG array)</a:t>
                </a:r>
              </a:p>
              <a:p>
                <a:pPr marL="0" lvl="0" indent="0" algn="l" rtl="0">
                  <a:spcBef>
                    <a:spcPts val="1200"/>
                  </a:spcBef>
                  <a:spcAft>
                    <a:spcPts val="1200"/>
                  </a:spcAft>
                  <a:buNone/>
                </a:pPr>
                <a:r>
                  <a:rPr lang="en-IN" sz="1200" dirty="0"/>
                  <a:t>Both noise profile, closely approximate the sigmoid function of </a:t>
                </a:r>
                <a14:m>
                  <m:oMath xmlns:m="http://schemas.openxmlformats.org/officeDocument/2006/math">
                    <m:sSup>
                      <m:sSupPr>
                        <m:ctrlPr>
                          <a:rPr lang="en-IN" sz="1200" b="0" i="1" smtClean="0">
                            <a:latin typeface="Cambria Math" panose="02040503050406030204" pitchFamily="18" charset="0"/>
                          </a:rPr>
                        </m:ctrlPr>
                      </m:sSupPr>
                      <m:e>
                        <m:r>
                          <a:rPr lang="en-IN" sz="1200" b="0" i="1" smtClean="0">
                            <a:latin typeface="Cambria Math" panose="02040503050406030204" pitchFamily="18" charset="0"/>
                          </a:rPr>
                          <m:t>𝐼</m:t>
                        </m:r>
                      </m:e>
                      <m:sup>
                        <m:r>
                          <a:rPr lang="en-IN" sz="1200" b="0" i="1" smtClean="0">
                            <a:latin typeface="Cambria Math" panose="02040503050406030204" pitchFamily="18" charset="0"/>
                          </a:rPr>
                          <m:t>′</m:t>
                        </m:r>
                      </m:sup>
                    </m:sSup>
                    <m:r>
                      <a:rPr lang="en-IN" sz="1200" b="0" i="1" smtClean="0">
                        <a:latin typeface="Cambria Math" panose="02040503050406030204" pitchFamily="18" charset="0"/>
                      </a:rPr>
                      <m:t>/</m:t>
                    </m:r>
                    <m:r>
                      <a:rPr lang="en-IN" sz="1200" b="0" i="1" smtClean="0">
                        <a:latin typeface="Cambria Math" panose="02040503050406030204" pitchFamily="18" charset="0"/>
                      </a:rPr>
                      <m:t>𝑇</m:t>
                    </m:r>
                  </m:oMath>
                </a14:m>
                <a:r>
                  <a:rPr lang="en-IN" sz="1200" dirty="0"/>
                  <a:t>. The former within 2% relative error and the latter within 10%.</a:t>
                </a:r>
                <a:br>
                  <a:rPr lang="en-IN" sz="1200" i="1" dirty="0"/>
                </a:br>
                <a:br>
                  <a:rPr lang="en-IN" sz="1200" i="1" dirty="0"/>
                </a:br>
                <a:r>
                  <a:rPr lang="en-IN" sz="1200" dirty="0"/>
                  <a:t>Can also use externally injected noise (for e.g. from peripheral circuits) to simulate the same behaviour.</a:t>
                </a:r>
                <a:br>
                  <a:rPr lang="en-IN" sz="1200" dirty="0"/>
                </a:br>
                <a:br>
                  <a:rPr lang="en-IN" sz="1200" dirty="0"/>
                </a:br>
                <a:r>
                  <a:rPr lang="en-IN" sz="1200" dirty="0"/>
                  <a:t>Effective computing T can be dynamically varied by changing </a:t>
                </a:r>
                <a14:m>
                  <m:oMath xmlns:m="http://schemas.openxmlformats.org/officeDocument/2006/math">
                    <m:sSub>
                      <m:sSubPr>
                        <m:ctrlPr>
                          <a:rPr lang="ar-AE" sz="1200" i="1" dirty="0" smtClean="0">
                            <a:latin typeface="Cambria Math" panose="02040503050406030204" pitchFamily="18" charset="0"/>
                          </a:rPr>
                        </m:ctrlPr>
                      </m:sSubPr>
                      <m:e>
                        <m:r>
                          <a:rPr lang="en-IN" sz="1200" b="0" i="1" dirty="0" smtClean="0">
                            <a:latin typeface="Cambria Math" panose="02040503050406030204" pitchFamily="18" charset="0"/>
                          </a:rPr>
                          <m:t>𝐼</m:t>
                        </m:r>
                      </m:e>
                      <m:sub>
                        <m:r>
                          <a:rPr lang="ar-AE" sz="1200" b="0" i="1" dirty="0" smtClean="0">
                            <a:latin typeface="Cambria Math" panose="02040503050406030204" pitchFamily="18" charset="0"/>
                          </a:rPr>
                          <m:t>𝑚</m:t>
                        </m:r>
                        <m:r>
                          <a:rPr lang="en-IN" sz="1200" b="0" i="1" dirty="0" smtClean="0">
                            <a:latin typeface="Cambria Math" panose="02040503050406030204" pitchFamily="18" charset="0"/>
                          </a:rPr>
                          <m:t>𝑎𝑥</m:t>
                        </m:r>
                      </m:sub>
                    </m:sSub>
                  </m:oMath>
                </a14:m>
                <a:r>
                  <a:rPr lang="en-IN" sz="1200" dirty="0"/>
                  <a:t>, which in turn can be controlled by adjusting word gate (WG) and/or control gate (CG) line voltages.</a:t>
                </a:r>
              </a:p>
            </p:txBody>
          </p:sp>
        </mc:Choice>
        <mc:Fallback xmlns="">
          <p:sp>
            <p:nvSpPr>
              <p:cNvPr id="97" name="Google Shape;97;p19"/>
              <p:cNvSpPr txBox="1">
                <a:spLocks noGrp="1" noRot="1" noChangeAspect="1" noMove="1" noResize="1" noEditPoints="1" noAdjustHandles="1" noChangeArrowheads="1" noChangeShapeType="1" noTextEdit="1"/>
              </p:cNvSpPr>
              <p:nvPr>
                <p:ph type="body" idx="1"/>
              </p:nvPr>
            </p:nvSpPr>
            <p:spPr>
              <a:xfrm>
                <a:off x="311699" y="906827"/>
                <a:ext cx="5836744" cy="3397200"/>
              </a:xfrm>
              <a:prstGeom prst="rect">
                <a:avLst/>
              </a:prstGeom>
              <a:blipFill>
                <a:blip r:embed="rId3"/>
                <a:stretch>
                  <a:fillRect/>
                </a:stretch>
              </a:blipFill>
            </p:spPr>
            <p:txBody>
              <a:bodyPr/>
              <a:lstStyle/>
              <a:p>
                <a:r>
                  <a:rPr lang="en-IN">
                    <a:noFill/>
                  </a:rPr>
                  <a:t> </a:t>
                </a:r>
              </a:p>
            </p:txBody>
          </p:sp>
        </mc:Fallback>
      </mc:AlternateContent>
      <p:pic>
        <p:nvPicPr>
          <p:cNvPr id="8" name="Picture 7">
            <a:extLst>
              <a:ext uri="{FF2B5EF4-FFF2-40B4-BE49-F238E27FC236}">
                <a16:creationId xmlns:a16="http://schemas.microsoft.com/office/drawing/2014/main" id="{2B67777A-8D57-422B-B069-DEB0D1AD0398}"/>
              </a:ext>
            </a:extLst>
          </p:cNvPr>
          <p:cNvPicPr>
            <a:picLocks noChangeAspect="1"/>
          </p:cNvPicPr>
          <p:nvPr/>
        </p:nvPicPr>
        <p:blipFill>
          <a:blip r:embed="rId4"/>
          <a:stretch>
            <a:fillRect/>
          </a:stretch>
        </p:blipFill>
        <p:spPr>
          <a:xfrm>
            <a:off x="6235082" y="907703"/>
            <a:ext cx="2597218" cy="1964088"/>
          </a:xfrm>
          <a:prstGeom prst="rect">
            <a:avLst/>
          </a:prstGeom>
        </p:spPr>
      </p:pic>
      <p:sp>
        <p:nvSpPr>
          <p:cNvPr id="9" name="Google Shape;97;p19">
            <a:extLst>
              <a:ext uri="{FF2B5EF4-FFF2-40B4-BE49-F238E27FC236}">
                <a16:creationId xmlns:a16="http://schemas.microsoft.com/office/drawing/2014/main" id="{B0F90766-F5E4-46C2-9444-93927190A071}"/>
              </a:ext>
            </a:extLst>
          </p:cNvPr>
          <p:cNvSpPr txBox="1">
            <a:spLocks/>
          </p:cNvSpPr>
          <p:nvPr/>
        </p:nvSpPr>
        <p:spPr>
          <a:xfrm>
            <a:off x="1955180" y="4245294"/>
            <a:ext cx="4279902" cy="6842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Old Standard TT"/>
              <a:buChar char="●"/>
              <a:defRPr sz="1800" b="0" i="0" u="none" strike="noStrike" cap="none">
                <a:solidFill>
                  <a:schemeClr val="dk1"/>
                </a:solidFill>
                <a:latin typeface="Old Standard TT"/>
                <a:ea typeface="Old Standard TT"/>
                <a:cs typeface="Old Standard TT"/>
                <a:sym typeface="Old Standard TT"/>
              </a:defRPr>
            </a:lvl1pPr>
            <a:lvl2pPr marL="914400" marR="0" lvl="1" indent="-317500" algn="l" rtl="0">
              <a:lnSpc>
                <a:spcPct val="115000"/>
              </a:lnSpc>
              <a:spcBef>
                <a:spcPts val="0"/>
              </a:spcBef>
              <a:spcAft>
                <a:spcPts val="0"/>
              </a:spcAft>
              <a:buClr>
                <a:schemeClr val="dk1"/>
              </a:buClr>
              <a:buSzPts val="1400"/>
              <a:buFont typeface="Old Standard TT"/>
              <a:buChar char="○"/>
              <a:defRPr sz="1400" b="0" i="0" u="none" strike="noStrike" cap="none">
                <a:solidFill>
                  <a:schemeClr val="dk1"/>
                </a:solidFill>
                <a:latin typeface="Old Standard TT"/>
                <a:ea typeface="Old Standard TT"/>
                <a:cs typeface="Old Standard TT"/>
                <a:sym typeface="Old Standard TT"/>
              </a:defRPr>
            </a:lvl2pPr>
            <a:lvl3pPr marL="1371600" marR="0" lvl="2" indent="-317500" algn="l" rtl="0">
              <a:lnSpc>
                <a:spcPct val="115000"/>
              </a:lnSpc>
              <a:spcBef>
                <a:spcPts val="0"/>
              </a:spcBef>
              <a:spcAft>
                <a:spcPts val="0"/>
              </a:spcAft>
              <a:buClr>
                <a:schemeClr val="dk1"/>
              </a:buClr>
              <a:buSzPts val="1400"/>
              <a:buFont typeface="Old Standard TT"/>
              <a:buChar char="■"/>
              <a:defRPr sz="1400" b="0" i="0" u="none" strike="noStrike" cap="none">
                <a:solidFill>
                  <a:schemeClr val="dk1"/>
                </a:solidFill>
                <a:latin typeface="Old Standard TT"/>
                <a:ea typeface="Old Standard TT"/>
                <a:cs typeface="Old Standard TT"/>
                <a:sym typeface="Old Standard TT"/>
              </a:defRPr>
            </a:lvl3pPr>
            <a:lvl4pPr marL="1828800" marR="0" lvl="3" indent="-317500" algn="l" rtl="0">
              <a:lnSpc>
                <a:spcPct val="115000"/>
              </a:lnSpc>
              <a:spcBef>
                <a:spcPts val="0"/>
              </a:spcBef>
              <a:spcAft>
                <a:spcPts val="0"/>
              </a:spcAft>
              <a:buClr>
                <a:schemeClr val="dk1"/>
              </a:buClr>
              <a:buSzPts val="1400"/>
              <a:buFont typeface="Old Standard TT"/>
              <a:buChar char="●"/>
              <a:defRPr sz="1400" b="0" i="0" u="none" strike="noStrike" cap="none">
                <a:solidFill>
                  <a:schemeClr val="dk1"/>
                </a:solidFill>
                <a:latin typeface="Old Standard TT"/>
                <a:ea typeface="Old Standard TT"/>
                <a:cs typeface="Old Standard TT"/>
                <a:sym typeface="Old Standard TT"/>
              </a:defRPr>
            </a:lvl4pPr>
            <a:lvl5pPr marL="2286000" marR="0" lvl="4" indent="-317500" algn="l" rtl="0">
              <a:lnSpc>
                <a:spcPct val="115000"/>
              </a:lnSpc>
              <a:spcBef>
                <a:spcPts val="0"/>
              </a:spcBef>
              <a:spcAft>
                <a:spcPts val="0"/>
              </a:spcAft>
              <a:buClr>
                <a:schemeClr val="dk1"/>
              </a:buClr>
              <a:buSzPts val="1400"/>
              <a:buFont typeface="Old Standard TT"/>
              <a:buChar char="○"/>
              <a:defRPr sz="1400" b="0" i="0" u="none" strike="noStrike" cap="none">
                <a:solidFill>
                  <a:schemeClr val="dk1"/>
                </a:solidFill>
                <a:latin typeface="Old Standard TT"/>
                <a:ea typeface="Old Standard TT"/>
                <a:cs typeface="Old Standard TT"/>
                <a:sym typeface="Old Standard TT"/>
              </a:defRPr>
            </a:lvl5pPr>
            <a:lvl6pPr marL="2743200" marR="0" lvl="5" indent="-317500" algn="l" rtl="0">
              <a:lnSpc>
                <a:spcPct val="115000"/>
              </a:lnSpc>
              <a:spcBef>
                <a:spcPts val="0"/>
              </a:spcBef>
              <a:spcAft>
                <a:spcPts val="0"/>
              </a:spcAft>
              <a:buClr>
                <a:schemeClr val="dk1"/>
              </a:buClr>
              <a:buSzPts val="1400"/>
              <a:buFont typeface="Old Standard TT"/>
              <a:buChar char="■"/>
              <a:defRPr sz="1400" b="0" i="0" u="none" strike="noStrike" cap="none">
                <a:solidFill>
                  <a:schemeClr val="dk1"/>
                </a:solidFill>
                <a:latin typeface="Old Standard TT"/>
                <a:ea typeface="Old Standard TT"/>
                <a:cs typeface="Old Standard TT"/>
                <a:sym typeface="Old Standard TT"/>
              </a:defRPr>
            </a:lvl6pPr>
            <a:lvl7pPr marL="3200400" marR="0" lvl="6" indent="-317500" algn="l" rtl="0">
              <a:lnSpc>
                <a:spcPct val="115000"/>
              </a:lnSpc>
              <a:spcBef>
                <a:spcPts val="0"/>
              </a:spcBef>
              <a:spcAft>
                <a:spcPts val="0"/>
              </a:spcAft>
              <a:buClr>
                <a:schemeClr val="dk1"/>
              </a:buClr>
              <a:buSzPts val="1400"/>
              <a:buFont typeface="Old Standard TT"/>
              <a:buChar char="●"/>
              <a:defRPr sz="1400" b="0" i="0" u="none" strike="noStrike" cap="none">
                <a:solidFill>
                  <a:schemeClr val="dk1"/>
                </a:solidFill>
                <a:latin typeface="Old Standard TT"/>
                <a:ea typeface="Old Standard TT"/>
                <a:cs typeface="Old Standard TT"/>
                <a:sym typeface="Old Standard TT"/>
              </a:defRPr>
            </a:lvl7pPr>
            <a:lvl8pPr marL="3657600" marR="0" lvl="7" indent="-317500" algn="l" rtl="0">
              <a:lnSpc>
                <a:spcPct val="115000"/>
              </a:lnSpc>
              <a:spcBef>
                <a:spcPts val="0"/>
              </a:spcBef>
              <a:spcAft>
                <a:spcPts val="0"/>
              </a:spcAft>
              <a:buClr>
                <a:schemeClr val="dk1"/>
              </a:buClr>
              <a:buSzPts val="1400"/>
              <a:buFont typeface="Old Standard TT"/>
              <a:buChar char="○"/>
              <a:defRPr sz="1400" b="0" i="0" u="none" strike="noStrike" cap="none">
                <a:solidFill>
                  <a:schemeClr val="dk1"/>
                </a:solidFill>
                <a:latin typeface="Old Standard TT"/>
                <a:ea typeface="Old Standard TT"/>
                <a:cs typeface="Old Standard TT"/>
                <a:sym typeface="Old Standard TT"/>
              </a:defRPr>
            </a:lvl8pPr>
            <a:lvl9pPr marL="4114800" marR="0" lvl="8" indent="-317500" algn="l" rtl="0">
              <a:lnSpc>
                <a:spcPct val="115000"/>
              </a:lnSpc>
              <a:spcBef>
                <a:spcPts val="0"/>
              </a:spcBef>
              <a:spcAft>
                <a:spcPts val="0"/>
              </a:spcAft>
              <a:buClr>
                <a:schemeClr val="dk1"/>
              </a:buClr>
              <a:buSzPts val="1400"/>
              <a:buFont typeface="Old Standard TT"/>
              <a:buChar char="■"/>
              <a:defRPr sz="1400" b="0" i="0" u="none" strike="noStrike" cap="none">
                <a:solidFill>
                  <a:schemeClr val="dk1"/>
                </a:solidFill>
                <a:latin typeface="Old Standard TT"/>
                <a:ea typeface="Old Standard TT"/>
                <a:cs typeface="Old Standard TT"/>
                <a:sym typeface="Old Standard TT"/>
              </a:defRPr>
            </a:lvl9pPr>
          </a:lstStyle>
          <a:p>
            <a:pPr marL="0" indent="0" algn="just">
              <a:buNone/>
            </a:pPr>
            <a:r>
              <a:rPr lang="en-US" sz="900" dirty="0"/>
              <a:t>Approximate sigmoidal behavior in a (Top: memristor-based, Bottom: </a:t>
            </a:r>
            <a:r>
              <a:rPr lang="en-IN" sz="900" dirty="0"/>
              <a:t>floating-gate memory-based</a:t>
            </a:r>
            <a:r>
              <a:rPr lang="en-US" sz="900" dirty="0"/>
              <a:t>) stochastic neuron with external noise. The inset shows peak signal-to-noise ratios across full range of neuron’s input currents.</a:t>
            </a:r>
            <a:endParaRPr lang="en-IN" sz="900" dirty="0"/>
          </a:p>
        </p:txBody>
      </p:sp>
      <p:pic>
        <p:nvPicPr>
          <p:cNvPr id="3" name="Picture 2">
            <a:extLst>
              <a:ext uri="{FF2B5EF4-FFF2-40B4-BE49-F238E27FC236}">
                <a16:creationId xmlns:a16="http://schemas.microsoft.com/office/drawing/2014/main" id="{0FE2F00B-796D-411F-9A47-F46EDB5EB622}"/>
              </a:ext>
            </a:extLst>
          </p:cNvPr>
          <p:cNvPicPr>
            <a:picLocks noChangeAspect="1"/>
          </p:cNvPicPr>
          <p:nvPr/>
        </p:nvPicPr>
        <p:blipFill>
          <a:blip r:embed="rId5"/>
          <a:stretch>
            <a:fillRect/>
          </a:stretch>
        </p:blipFill>
        <p:spPr>
          <a:xfrm>
            <a:off x="6235083" y="2923829"/>
            <a:ext cx="2597218" cy="200567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7A37A-B8D8-6DED-9F6C-6B8928D352A9}"/>
              </a:ext>
            </a:extLst>
          </p:cNvPr>
          <p:cNvSpPr>
            <a:spLocks noGrp="1"/>
          </p:cNvSpPr>
          <p:nvPr>
            <p:ph type="title"/>
          </p:nvPr>
        </p:nvSpPr>
        <p:spPr/>
        <p:txBody>
          <a:bodyPr>
            <a:normAutofit fontScale="90000"/>
          </a:bodyPr>
          <a:lstStyle/>
          <a:p>
            <a:r>
              <a:rPr lang="en-IN" dirty="0"/>
              <a:t>Operating the Boltzmann Machine</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C4751710-2553-CF99-18ED-34768E4DE320}"/>
                  </a:ext>
                </a:extLst>
              </p:cNvPr>
              <p:cNvSpPr>
                <a:spLocks noGrp="1"/>
              </p:cNvSpPr>
              <p:nvPr>
                <p:ph type="body" idx="1"/>
              </p:nvPr>
            </p:nvSpPr>
            <p:spPr/>
            <p:txBody>
              <a:bodyPr>
                <a:normAutofit/>
              </a:bodyPr>
              <a:lstStyle/>
              <a:p>
                <a:pPr marL="114300" indent="0">
                  <a:buNone/>
                </a:pPr>
                <a:r>
                  <a:rPr lang="en-IN" sz="1300" u="sng" dirty="0"/>
                  <a:t>Memristors</a:t>
                </a:r>
              </a:p>
              <a:p>
                <a:pPr>
                  <a:buFontTx/>
                  <a:buChar char="-"/>
                </a:pPr>
                <a:r>
                  <a:rPr lang="en-IN" sz="1300" dirty="0"/>
                  <a:t>A </a:t>
                </a:r>
                <a14:m>
                  <m:oMath xmlns:m="http://schemas.openxmlformats.org/officeDocument/2006/math">
                    <m:r>
                      <a:rPr lang="en-IN" sz="1300" b="0" i="0" dirty="0" smtClean="0">
                        <a:latin typeface="Cambria Math" panose="02040503050406030204" pitchFamily="18" charset="0"/>
                        <a:ea typeface="Cambria Math" panose="02040503050406030204" pitchFamily="18" charset="0"/>
                      </a:rPr>
                      <m:t>20</m:t>
                    </m:r>
                    <m:r>
                      <a:rPr lang="en-IN" sz="1300" i="1" dirty="0" smtClean="0">
                        <a:latin typeface="Cambria Math" panose="02040503050406030204" pitchFamily="18" charset="0"/>
                        <a:ea typeface="Cambria Math" panose="02040503050406030204" pitchFamily="18" charset="0"/>
                      </a:rPr>
                      <m:t>×</m:t>
                    </m:r>
                    <m:r>
                      <a:rPr lang="en-IN" sz="1300" b="0" i="1" dirty="0" smtClean="0">
                        <a:latin typeface="Cambria Math" panose="02040503050406030204" pitchFamily="18" charset="0"/>
                        <a:ea typeface="Cambria Math" panose="02040503050406030204" pitchFamily="18" charset="0"/>
                      </a:rPr>
                      <m:t>20</m:t>
                    </m:r>
                  </m:oMath>
                </a14:m>
                <a:r>
                  <a:rPr lang="en-IN" sz="1300" dirty="0"/>
                  <a:t> crossbar circuit with passively integrated </a:t>
                </a:r>
                <a14:m>
                  <m:oMath xmlns:m="http://schemas.openxmlformats.org/officeDocument/2006/math">
                    <m:r>
                      <a:rPr lang="en-IN" sz="1300" i="1" dirty="0" smtClean="0">
                        <a:latin typeface="Cambria Math" panose="02040503050406030204" pitchFamily="18" charset="0"/>
                      </a:rPr>
                      <m:t>𝑃𝑡</m:t>
                    </m:r>
                    <m:r>
                      <a:rPr lang="en-IN" sz="1300" i="1" dirty="0" smtClean="0">
                        <a:latin typeface="Cambria Math" panose="02040503050406030204" pitchFamily="18" charset="0"/>
                      </a:rPr>
                      <m:t>/</m:t>
                    </m:r>
                    <m:r>
                      <a:rPr lang="en-IN" sz="1300" i="1" dirty="0" smtClean="0">
                        <a:latin typeface="Cambria Math" panose="02040503050406030204" pitchFamily="18" charset="0"/>
                      </a:rPr>
                      <m:t>𝐴</m:t>
                    </m:r>
                    <m:sSub>
                      <m:sSubPr>
                        <m:ctrlPr>
                          <a:rPr lang="en-IN" sz="1300" b="0" i="1" dirty="0" smtClean="0">
                            <a:latin typeface="Cambria Math" panose="02040503050406030204" pitchFamily="18" charset="0"/>
                          </a:rPr>
                        </m:ctrlPr>
                      </m:sSubPr>
                      <m:e>
                        <m:r>
                          <a:rPr lang="en-IN" sz="1300" i="1" dirty="0" smtClean="0">
                            <a:latin typeface="Cambria Math" panose="02040503050406030204" pitchFamily="18" charset="0"/>
                          </a:rPr>
                          <m:t>𝑙</m:t>
                        </m:r>
                      </m:e>
                      <m:sub>
                        <m:r>
                          <a:rPr lang="en-IN" sz="1300" i="1" dirty="0" smtClean="0">
                            <a:latin typeface="Cambria Math" panose="02040503050406030204" pitchFamily="18" charset="0"/>
                          </a:rPr>
                          <m:t>2</m:t>
                        </m:r>
                      </m:sub>
                    </m:sSub>
                    <m:sSub>
                      <m:sSubPr>
                        <m:ctrlPr>
                          <a:rPr lang="en-IN" sz="1300" b="0" i="1" dirty="0" smtClean="0">
                            <a:latin typeface="Cambria Math" panose="02040503050406030204" pitchFamily="18" charset="0"/>
                          </a:rPr>
                        </m:ctrlPr>
                      </m:sSubPr>
                      <m:e>
                        <m:r>
                          <a:rPr lang="en-IN" sz="1300" i="1" dirty="0" smtClean="0">
                            <a:latin typeface="Cambria Math" panose="02040503050406030204" pitchFamily="18" charset="0"/>
                          </a:rPr>
                          <m:t>𝑂</m:t>
                        </m:r>
                      </m:e>
                      <m:sub>
                        <m:r>
                          <a:rPr lang="en-IN" sz="1300" i="1" dirty="0" smtClean="0">
                            <a:latin typeface="Cambria Math" panose="02040503050406030204" pitchFamily="18" charset="0"/>
                          </a:rPr>
                          <m:t>3</m:t>
                        </m:r>
                      </m:sub>
                    </m:sSub>
                    <m:r>
                      <a:rPr lang="en-IN" sz="1300" i="1" dirty="0" smtClean="0">
                        <a:latin typeface="Cambria Math" panose="02040503050406030204" pitchFamily="18" charset="0"/>
                      </a:rPr>
                      <m:t>/</m:t>
                    </m:r>
                    <m:r>
                      <a:rPr lang="en-IN" sz="1300" i="1" dirty="0" smtClean="0">
                        <a:latin typeface="Cambria Math" panose="02040503050406030204" pitchFamily="18" charset="0"/>
                      </a:rPr>
                      <m:t>𝑇𝑖</m:t>
                    </m:r>
                    <m:sSub>
                      <m:sSubPr>
                        <m:ctrlPr>
                          <a:rPr lang="en-IN" sz="1300" b="0" i="1" dirty="0" smtClean="0">
                            <a:latin typeface="Cambria Math" panose="02040503050406030204" pitchFamily="18" charset="0"/>
                          </a:rPr>
                        </m:ctrlPr>
                      </m:sSubPr>
                      <m:e>
                        <m:r>
                          <a:rPr lang="en-IN" sz="1300" i="1" dirty="0" smtClean="0">
                            <a:latin typeface="Cambria Math" panose="02040503050406030204" pitchFamily="18" charset="0"/>
                          </a:rPr>
                          <m:t>𝑂</m:t>
                        </m:r>
                      </m:e>
                      <m:sub>
                        <m:r>
                          <a:rPr lang="en-IN" sz="1300" i="1" dirty="0" smtClean="0">
                            <a:latin typeface="Cambria Math" panose="02040503050406030204" pitchFamily="18" charset="0"/>
                          </a:rPr>
                          <m:t>2−</m:t>
                        </m:r>
                        <m:r>
                          <a:rPr lang="en-IN" sz="1300" i="1" dirty="0" smtClean="0">
                            <a:latin typeface="Cambria Math" panose="02040503050406030204" pitchFamily="18" charset="0"/>
                          </a:rPr>
                          <m:t>𝑥</m:t>
                        </m:r>
                      </m:sub>
                    </m:sSub>
                    <m:r>
                      <a:rPr lang="en-IN" sz="1300" i="1" dirty="0" smtClean="0">
                        <a:latin typeface="Cambria Math" panose="02040503050406030204" pitchFamily="18" charset="0"/>
                      </a:rPr>
                      <m:t>/</m:t>
                    </m:r>
                    <m:r>
                      <a:rPr lang="en-IN" sz="1300" i="1" dirty="0" smtClean="0">
                        <a:latin typeface="Cambria Math" panose="02040503050406030204" pitchFamily="18" charset="0"/>
                      </a:rPr>
                      <m:t>𝑃𝑡</m:t>
                    </m:r>
                  </m:oMath>
                </a14:m>
                <a:r>
                  <a:rPr lang="en-IN" sz="1300" dirty="0"/>
                  <a:t> memristors</a:t>
                </a:r>
              </a:p>
              <a:p>
                <a:pPr>
                  <a:buFontTx/>
                  <a:buChar char="-"/>
                </a:pPr>
                <a:r>
                  <a:rPr lang="en-IN" sz="1300" dirty="0"/>
                  <a:t>Initially a randomly chosen set of voltages are applied on the vertical lines. Horizontal line voltages are updated once every epoch. The energy of the network state is calculated in each epoch.</a:t>
                </a:r>
              </a:p>
              <a:p>
                <a:pPr>
                  <a:buFontTx/>
                  <a:buChar char="-"/>
                </a:pPr>
                <a:r>
                  <a:rPr lang="en-IN" sz="1300" b="0" dirty="0"/>
                  <a:t>The effective </a:t>
                </a:r>
                <a:r>
                  <a:rPr lang="en-IN" sz="1300" dirty="0"/>
                  <a:t>temperature T is varied by </a:t>
                </a:r>
                <a:r>
                  <a:rPr lang="en-IN" sz="1300" b="0" dirty="0"/>
                  <a:t>varying </a:t>
                </a:r>
                <a14:m>
                  <m:oMath xmlns:m="http://schemas.openxmlformats.org/officeDocument/2006/math">
                    <m:sSub>
                      <m:sSubPr>
                        <m:ctrlPr>
                          <a:rPr lang="en-IN" sz="1300" b="0" i="1" smtClean="0">
                            <a:latin typeface="Cambria Math" panose="02040503050406030204" pitchFamily="18" charset="0"/>
                          </a:rPr>
                        </m:ctrlPr>
                      </m:sSubPr>
                      <m:e>
                        <m:r>
                          <a:rPr lang="en-IN" sz="1300" b="0" i="1" smtClean="0">
                            <a:latin typeface="Cambria Math" panose="02040503050406030204" pitchFamily="18" charset="0"/>
                          </a:rPr>
                          <m:t>𝑉</m:t>
                        </m:r>
                      </m:e>
                      <m:sub>
                        <m:r>
                          <a:rPr lang="en-IN" sz="1300" b="0" i="1" smtClean="0">
                            <a:latin typeface="Cambria Math" panose="02040503050406030204" pitchFamily="18" charset="0"/>
                          </a:rPr>
                          <m:t>𝑂𝑁</m:t>
                        </m:r>
                      </m:sub>
                    </m:sSub>
                  </m:oMath>
                </a14:m>
                <a:r>
                  <a:rPr lang="en-IN" sz="1300" dirty="0"/>
                  <a:t>, the voltage bias across each memristor. Convergence of the system to thermal equilibrium can be seen from the energy distribution at different T.</a:t>
                </a:r>
              </a:p>
              <a:p>
                <a:pPr marL="114300" indent="0">
                  <a:buNone/>
                </a:pPr>
                <a:br>
                  <a:rPr lang="en-IN" sz="1300" u="sng" dirty="0"/>
                </a:br>
                <a:r>
                  <a:rPr lang="en-IN" sz="1300" u="sng" dirty="0"/>
                  <a:t>Embedded NOR Flash Memory</a:t>
                </a:r>
              </a:p>
              <a:p>
                <a:pPr>
                  <a:buFontTx/>
                  <a:buChar char="-"/>
                </a:pPr>
                <a:r>
                  <a:rPr lang="en-IN" sz="1300" dirty="0"/>
                  <a:t>A </a:t>
                </a:r>
                <a14:m>
                  <m:oMath xmlns:m="http://schemas.openxmlformats.org/officeDocument/2006/math">
                    <m:r>
                      <a:rPr lang="en-IN" sz="1300" b="0" i="0" dirty="0" smtClean="0">
                        <a:latin typeface="Cambria Math" panose="02040503050406030204" pitchFamily="18" charset="0"/>
                        <a:ea typeface="Cambria Math" panose="02040503050406030204" pitchFamily="18" charset="0"/>
                      </a:rPr>
                      <m:t>6</m:t>
                    </m:r>
                    <m:r>
                      <a:rPr lang="en-IN" sz="1300" i="1" dirty="0" smtClean="0">
                        <a:latin typeface="Cambria Math" panose="02040503050406030204" pitchFamily="18" charset="0"/>
                        <a:ea typeface="Cambria Math" panose="02040503050406030204" pitchFamily="18" charset="0"/>
                      </a:rPr>
                      <m:t>×</m:t>
                    </m:r>
                    <m:r>
                      <a:rPr lang="en-IN" sz="1300" b="0" i="1" dirty="0" smtClean="0">
                        <a:latin typeface="Cambria Math" panose="02040503050406030204" pitchFamily="18" charset="0"/>
                        <a:ea typeface="Cambria Math" panose="02040503050406030204" pitchFamily="18" charset="0"/>
                      </a:rPr>
                      <m:t>10</m:t>
                    </m:r>
                  </m:oMath>
                </a14:m>
                <a:r>
                  <a:rPr lang="en-IN" sz="1300" dirty="0"/>
                  <a:t> integrated array of supercells, using 55-nm technology, where a supercell consists of 2 FG transistors sharing the common source terminal.</a:t>
                </a:r>
              </a:p>
              <a:p>
                <a:pPr>
                  <a:buFontTx/>
                  <a:buChar char="-"/>
                </a:pPr>
                <a:r>
                  <a:rPr lang="en-US" sz="1300" dirty="0"/>
                  <a:t>T</a:t>
                </a:r>
                <a:r>
                  <a:rPr lang="en-IN" sz="1300" dirty="0"/>
                  <a:t>he currents from the neurons can be simultaneously scaled by changing the Coupling Gate (CG) and/or Word Gate (WG) line voltages.</a:t>
                </a:r>
              </a:p>
              <a:p>
                <a:pPr>
                  <a:buFontTx/>
                  <a:buChar char="-"/>
                </a:pPr>
                <a:r>
                  <a:rPr lang="en-US" sz="1300" dirty="0"/>
                  <a:t>The neural network weights are mapped to the cell currents using a chosen value of </a:t>
                </a:r>
                <a14:m>
                  <m:oMath xmlns:m="http://schemas.openxmlformats.org/officeDocument/2006/math">
                    <m:sSub>
                      <m:sSubPr>
                        <m:ctrlPr>
                          <a:rPr lang="en-US" sz="1300" b="0" i="1" smtClean="0">
                            <a:latin typeface="Cambria Math" panose="02040503050406030204" pitchFamily="18" charset="0"/>
                          </a:rPr>
                        </m:ctrlPr>
                      </m:sSubPr>
                      <m:e>
                        <m:r>
                          <a:rPr lang="en-US" sz="1300" b="0" i="1" smtClean="0">
                            <a:latin typeface="Cambria Math" panose="02040503050406030204" pitchFamily="18" charset="0"/>
                          </a:rPr>
                          <m:t>(</m:t>
                        </m:r>
                        <m:sSub>
                          <m:sSubPr>
                            <m:ctrlPr>
                              <a:rPr lang="en-US" sz="1300" b="0" i="1" smtClean="0">
                                <a:latin typeface="Cambria Math" panose="02040503050406030204" pitchFamily="18" charset="0"/>
                              </a:rPr>
                            </m:ctrlPr>
                          </m:sSubPr>
                          <m:e>
                            <m:r>
                              <a:rPr lang="en-US" sz="1300" b="0" i="1" smtClean="0">
                                <a:latin typeface="Cambria Math" panose="02040503050406030204" pitchFamily="18" charset="0"/>
                              </a:rPr>
                              <m:t>𝐼</m:t>
                            </m:r>
                          </m:e>
                          <m:sub>
                            <m:r>
                              <a:rPr lang="en-US" sz="1300" b="0" i="1" smtClean="0">
                                <a:latin typeface="Cambria Math" panose="02040503050406030204" pitchFamily="18" charset="0"/>
                              </a:rPr>
                              <m:t>𝑐𝑒𝑙𝑙</m:t>
                            </m:r>
                          </m:sub>
                        </m:sSub>
                        <m:r>
                          <a:rPr lang="en-US" sz="1300" b="0" i="1" smtClean="0">
                            <a:latin typeface="Cambria Math" panose="02040503050406030204" pitchFamily="18" charset="0"/>
                          </a:rPr>
                          <m:t>)</m:t>
                        </m:r>
                      </m:e>
                      <m:sub>
                        <m:r>
                          <a:rPr lang="en-US" sz="1300" b="0" i="1" smtClean="0">
                            <a:latin typeface="Cambria Math" panose="02040503050406030204" pitchFamily="18" charset="0"/>
                          </a:rPr>
                          <m:t>𝑚𝑎𝑥</m:t>
                        </m:r>
                      </m:sub>
                    </m:sSub>
                  </m:oMath>
                </a14:m>
                <a:r>
                  <a:rPr lang="en-IN" sz="1300" dirty="0"/>
                  <a:t>.</a:t>
                </a:r>
              </a:p>
            </p:txBody>
          </p:sp>
        </mc:Choice>
        <mc:Fallback xmlns="">
          <p:sp>
            <p:nvSpPr>
              <p:cNvPr id="3" name="Text Placeholder 2">
                <a:extLst>
                  <a:ext uri="{FF2B5EF4-FFF2-40B4-BE49-F238E27FC236}">
                    <a16:creationId xmlns:a16="http://schemas.microsoft.com/office/drawing/2014/main" id="{C4751710-2553-CF99-18ED-34768E4DE320}"/>
                  </a:ext>
                </a:extLst>
              </p:cNvPr>
              <p:cNvSpPr>
                <a:spLocks noGrp="1" noRot="1" noChangeAspect="1" noMove="1" noResize="1" noEditPoints="1" noAdjustHandles="1" noChangeArrowheads="1" noChangeShapeType="1" noTextEdit="1"/>
              </p:cNvSpPr>
              <p:nvPr>
                <p:ph type="body" idx="1"/>
              </p:nvPr>
            </p:nvSpPr>
            <p:spPr>
              <a:blipFill>
                <a:blip r:embed="rId2"/>
                <a:stretch>
                  <a:fillRect r="-644"/>
                </a:stretch>
              </a:blipFill>
            </p:spPr>
            <p:txBody>
              <a:bodyPr/>
              <a:lstStyle/>
              <a:p>
                <a:r>
                  <a:rPr lang="en-IN">
                    <a:noFill/>
                  </a:rPr>
                  <a:t> </a:t>
                </a:r>
              </a:p>
            </p:txBody>
          </p:sp>
        </mc:Fallback>
      </mc:AlternateContent>
    </p:spTree>
    <p:extLst>
      <p:ext uri="{BB962C8B-B14F-4D97-AF65-F5344CB8AC3E}">
        <p14:creationId xmlns:p14="http://schemas.microsoft.com/office/powerpoint/2010/main" val="1768906358"/>
      </p:ext>
    </p:extLst>
  </p:cSld>
  <p:clrMapOvr>
    <a:masterClrMapping/>
  </p:clrMapOvr>
</p:sld>
</file>

<file path=ppt/theme/theme1.xml><?xml version="1.0" encoding="utf-8"?>
<a:theme xmlns:a="http://schemas.openxmlformats.org/drawingml/2006/main"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Custom 1">
      <a:majorFont>
        <a:latin typeface="Microsoft JhengHei Light"/>
        <a:ea typeface=""/>
        <a:cs typeface=""/>
      </a:majorFont>
      <a:minorFont>
        <a:latin typeface="Seaford"/>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12841</TotalTime>
  <Words>3160</Words>
  <Application>Microsoft Office PowerPoint</Application>
  <PresentationFormat>On-screen Show (16:9)</PresentationFormat>
  <Paragraphs>214</Paragraphs>
  <Slides>24</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Old Standard TT</vt:lpstr>
      <vt:lpstr>Arial</vt:lpstr>
      <vt:lpstr>Cambria Math</vt:lpstr>
      <vt:lpstr>Seaford Display</vt:lpstr>
      <vt:lpstr>Source Serif Pro</vt:lpstr>
      <vt:lpstr>Microsoft JhengHei Light</vt:lpstr>
      <vt:lpstr>Seaford</vt:lpstr>
      <vt:lpstr>Paperback</vt:lpstr>
      <vt:lpstr>HNN based Neuromorphic Hardware for solving Combinatorial Optimization Problems</vt:lpstr>
      <vt:lpstr>Hopfield Neural Networks: Overview</vt:lpstr>
      <vt:lpstr>Maximum Weighted Cut Problem</vt:lpstr>
      <vt:lpstr>Formulation</vt:lpstr>
      <vt:lpstr>Motivation and Prior Works</vt:lpstr>
      <vt:lpstr>The idea behind a Boltzmann Machine</vt:lpstr>
      <vt:lpstr>PowerPoint Presentation</vt:lpstr>
      <vt:lpstr>Noise Characterization and Working of Crossbar Memory Arrays</vt:lpstr>
      <vt:lpstr>Operating the Boltzmann Machine</vt:lpstr>
      <vt:lpstr>Demonstrating Versatility</vt:lpstr>
      <vt:lpstr>Results and Comparison</vt:lpstr>
      <vt:lpstr>Combinatorial Optimization by weight annealing in memristive Hopfield networks  Z. Fahimi, M.R. Mahmoodi, H. Nili, Valentin Polishchuk &amp; D.B. Strukov</vt:lpstr>
      <vt:lpstr>Hardware Accelerators for Combinatorial Optimization</vt:lpstr>
      <vt:lpstr>Motivation and Prior Works</vt:lpstr>
      <vt:lpstr>Weight Annealing</vt:lpstr>
      <vt:lpstr>Implementation of Weight Annealing</vt:lpstr>
      <vt:lpstr>Operation</vt:lpstr>
      <vt:lpstr>Results</vt:lpstr>
      <vt:lpstr>Introduction</vt:lpstr>
      <vt:lpstr>Implementing Annealing Methods</vt:lpstr>
      <vt:lpstr>Implementing Annealing Methods</vt:lpstr>
      <vt:lpstr>Results</vt:lpstr>
      <vt:lpstr>“(It has been shown that) highly interconnected networks of simple analog processors can collectively compute good solutions to difficult optimization problems. ... In difficult problems of recognition and perception, where rapidly calculated good solutions may be more beneficial than slowly computed globally optimal solutions, collective computation in circuits of this design may be of practical use.”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 architectures for solving Combinatorial Optimization Problems</dc:title>
  <cp:lastModifiedBy>Asish Kumar Mandoi</cp:lastModifiedBy>
  <cp:revision>63</cp:revision>
  <dcterms:modified xsi:type="dcterms:W3CDTF">2023-06-04T15:54:29Z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cbec90da-8de3-41c2-83a2-9a36daf445f7_Enabled">
    <vt:lpwstr>true</vt:lpwstr>
  </property>
  <property fmtid="{D5CDD505-2E9C-101B-9397-08002B2CF9AE}" pid="3" name="MSIP_Label_cbec90da-8de3-41c2-83a2-9a36daf445f7_SetDate">
    <vt:lpwstr>2023-02-15T09:12:53Z</vt:lpwstr>
  </property>
  <property fmtid="{D5CDD505-2E9C-101B-9397-08002B2CF9AE}" pid="4" name="MSIP_Label_cbec90da-8de3-41c2-83a2-9a36daf445f7_Method">
    <vt:lpwstr>Standard</vt:lpwstr>
  </property>
  <property fmtid="{D5CDD505-2E9C-101B-9397-08002B2CF9AE}" pid="5" name="MSIP_Label_cbec90da-8de3-41c2-83a2-9a36daf445f7_Name">
    <vt:lpwstr>Confidential File</vt:lpwstr>
  </property>
  <property fmtid="{D5CDD505-2E9C-101B-9397-08002B2CF9AE}" pid="6" name="MSIP_Label_cbec90da-8de3-41c2-83a2-9a36daf445f7_SiteId">
    <vt:lpwstr>8d894c2b-238f-490b-8dd1-d93898c5bf83</vt:lpwstr>
  </property>
  <property fmtid="{D5CDD505-2E9C-101B-9397-08002B2CF9AE}" pid="7" name="MSIP_Label_cbec90da-8de3-41c2-83a2-9a36daf445f7_ActionId">
    <vt:lpwstr>ed3115ac-7da4-4b49-80bb-c3b476b6521f</vt:lpwstr>
  </property>
  <property fmtid="{D5CDD505-2E9C-101B-9397-08002B2CF9AE}" pid="8" name="MSIP_Label_cbec90da-8de3-41c2-83a2-9a36daf445f7_ContentBits">
    <vt:lpwstr>0</vt:lpwstr>
  </property>
</Properties>
</file>

<file path=docProps/thumbnail.jpeg>
</file>